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5" r:id="rId19"/>
    <p:sldId id="273" r:id="rId20"/>
    <p:sldId id="274"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servicedesk@negometrix.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townofpalmbeach.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309563"/>
            <a:ext cx="8791575" cy="2387600"/>
          </a:xfrm>
        </p:spPr>
        <p:txBody>
          <a:bodyPr>
            <a:normAutofit/>
          </a:bodyPr>
          <a:lstStyle/>
          <a:p>
            <a:r>
              <a:rPr lang="en-US" dirty="0" smtClean="0"/>
              <a:t>TOWN OF PALM BEACH ELECTRONIC SOLICITATION SYSTEM</a:t>
            </a:r>
            <a:endParaRPr lang="en-US" dirty="0"/>
          </a:p>
        </p:txBody>
      </p:sp>
      <p:sp>
        <p:nvSpPr>
          <p:cNvPr id="3" name="Subtitle 2"/>
          <p:cNvSpPr>
            <a:spLocks noGrp="1"/>
          </p:cNvSpPr>
          <p:nvPr>
            <p:ph type="subTitle" idx="1"/>
          </p:nvPr>
        </p:nvSpPr>
        <p:spPr>
          <a:xfrm>
            <a:off x="1876424" y="2789238"/>
            <a:ext cx="8791575" cy="1655762"/>
          </a:xfrm>
        </p:spPr>
        <p:txBody>
          <a:bodyPr/>
          <a:lstStyle/>
          <a:p>
            <a:r>
              <a:rPr lang="en-US" dirty="0" smtClean="0"/>
              <a:t>Getting started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6160" y="3840639"/>
            <a:ext cx="4026721" cy="1139482"/>
          </a:xfrm>
          <a:prstGeom prst="rect">
            <a:avLst/>
          </a:prstGeom>
        </p:spPr>
      </p:pic>
      <p:pic>
        <p:nvPicPr>
          <p:cNvPr id="7" name="Picture 6" descr="~2154484"/>
          <p:cNvPicPr/>
          <p:nvPr/>
        </p:nvPicPr>
        <p:blipFill>
          <a:blip r:embed="rId3">
            <a:extLst>
              <a:ext uri="{28A0092B-C50C-407E-A947-70E740481C1C}">
                <a14:useLocalDpi xmlns:a14="http://schemas.microsoft.com/office/drawing/2010/main" val="0"/>
              </a:ext>
            </a:extLst>
          </a:blip>
          <a:srcRect/>
          <a:stretch>
            <a:fillRect/>
          </a:stretch>
        </p:blipFill>
        <p:spPr bwMode="auto">
          <a:xfrm>
            <a:off x="2274280" y="3241675"/>
            <a:ext cx="2554605" cy="2590800"/>
          </a:xfrm>
          <a:prstGeom prst="rect">
            <a:avLst/>
          </a:prstGeom>
          <a:noFill/>
        </p:spPr>
      </p:pic>
    </p:spTree>
    <p:extLst>
      <p:ext uri="{BB962C8B-B14F-4D97-AF65-F5344CB8AC3E}">
        <p14:creationId xmlns:p14="http://schemas.microsoft.com/office/powerpoint/2010/main" val="90689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29921" y="1035225"/>
            <a:ext cx="11318240" cy="5611621"/>
          </a:xfrm>
          <a:prstGeom prst="rect">
            <a:avLst/>
          </a:prstGeom>
        </p:spPr>
      </p:pic>
      <p:pic>
        <p:nvPicPr>
          <p:cNvPr id="9" name="Picture 8"/>
          <p:cNvPicPr>
            <a:picLocks noChangeAspect="1"/>
          </p:cNvPicPr>
          <p:nvPr/>
        </p:nvPicPr>
        <p:blipFill>
          <a:blip r:embed="rId3"/>
          <a:stretch>
            <a:fillRect/>
          </a:stretch>
        </p:blipFill>
        <p:spPr>
          <a:xfrm>
            <a:off x="4333844" y="178120"/>
            <a:ext cx="4580952" cy="1476190"/>
          </a:xfrm>
          <a:prstGeom prst="rect">
            <a:avLst/>
          </a:prstGeom>
          <a:ln w="25400">
            <a:solidFill>
              <a:schemeClr val="bg1"/>
            </a:solidFill>
          </a:ln>
        </p:spPr>
      </p:pic>
      <p:sp>
        <p:nvSpPr>
          <p:cNvPr id="10" name="Rectangle 9"/>
          <p:cNvSpPr/>
          <p:nvPr/>
        </p:nvSpPr>
        <p:spPr>
          <a:xfrm>
            <a:off x="680720" y="1357803"/>
            <a:ext cx="3200400" cy="89168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flipV="1">
            <a:off x="3881120" y="1654310"/>
            <a:ext cx="5033676" cy="595177"/>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80720" y="172676"/>
            <a:ext cx="3653124" cy="1208666"/>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907056" y="2537486"/>
            <a:ext cx="3342640" cy="3416320"/>
          </a:xfrm>
          <a:prstGeom prst="rect">
            <a:avLst/>
          </a:prstGeom>
          <a:solidFill>
            <a:schemeClr val="bg2">
              <a:lumMod val="40000"/>
              <a:lumOff val="60000"/>
            </a:schemeClr>
          </a:solidFill>
        </p:spPr>
        <p:txBody>
          <a:bodyPr wrap="square">
            <a:spAutoFit/>
          </a:bodyPr>
          <a:lstStyle/>
          <a:p>
            <a:r>
              <a:rPr lang="en-US" dirty="0" smtClean="0">
                <a:solidFill>
                  <a:schemeClr val="bg1"/>
                </a:solidFill>
                <a:latin typeface="Bahnschrift" panose="020B0502040204020203" pitchFamily="34" charset="0"/>
              </a:rPr>
              <a:t>There are two halves to this screen.</a:t>
            </a:r>
          </a:p>
          <a:p>
            <a:endParaRPr lang="en-US" dirty="0" smtClean="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The top half is the General Information. It provides the steps to take and provides the remaining time left to submit a response.</a:t>
            </a:r>
          </a:p>
          <a:p>
            <a:endParaRPr lang="en-US" dirty="0" smtClean="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The bottom half is explained on the next page.</a:t>
            </a:r>
            <a:endParaRPr lang="en-US" dirty="0">
              <a:solidFill>
                <a:schemeClr val="bg1"/>
              </a:solidFill>
              <a:latin typeface="Bahnschrift" panose="020B0502040204020203" pitchFamily="34" charset="0"/>
            </a:endParaRPr>
          </a:p>
          <a:p>
            <a:endParaRPr lang="en-US"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712391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2"/>
          <a:stretch>
            <a:fillRect/>
          </a:stretch>
        </p:blipFill>
        <p:spPr>
          <a:xfrm>
            <a:off x="148029" y="1400011"/>
            <a:ext cx="11364443" cy="4644782"/>
          </a:xfrm>
          <a:prstGeom prst="rect">
            <a:avLst/>
          </a:prstGeom>
        </p:spPr>
      </p:pic>
      <p:sp>
        <p:nvSpPr>
          <p:cNvPr id="9" name="Rectangle 8"/>
          <p:cNvSpPr/>
          <p:nvPr/>
        </p:nvSpPr>
        <p:spPr>
          <a:xfrm>
            <a:off x="3594653" y="75805"/>
            <a:ext cx="4552474" cy="2539157"/>
          </a:xfrm>
          <a:prstGeom prst="rect">
            <a:avLst/>
          </a:prstGeom>
          <a:solidFill>
            <a:schemeClr val="bg2">
              <a:lumMod val="40000"/>
              <a:lumOff val="60000"/>
            </a:schemeClr>
          </a:solidFill>
          <a:ln>
            <a:solidFill>
              <a:schemeClr val="tx1"/>
            </a:solidFill>
          </a:ln>
        </p:spPr>
        <p:txBody>
          <a:bodyPr wrap="square">
            <a:spAutoFit/>
          </a:bodyPr>
          <a:lstStyle/>
          <a:p>
            <a:pPr>
              <a:spcAft>
                <a:spcPts val="600"/>
              </a:spcAft>
            </a:pPr>
            <a:r>
              <a:rPr lang="en-US" u="sng" dirty="0" smtClean="0">
                <a:solidFill>
                  <a:schemeClr val="bg1"/>
                </a:solidFill>
                <a:latin typeface="Bahnschrift" panose="020B0502040204020203" pitchFamily="34" charset="0"/>
              </a:rPr>
              <a:t>Planning</a:t>
            </a:r>
            <a:r>
              <a:rPr lang="en-US" dirty="0" smtClean="0">
                <a:solidFill>
                  <a:schemeClr val="bg1"/>
                </a:solidFill>
                <a:latin typeface="Bahnschrift" panose="020B0502040204020203" pitchFamily="34" charset="0"/>
              </a:rPr>
              <a:t> – will show all the dates and phases associated with the solicitation.</a:t>
            </a:r>
          </a:p>
          <a:p>
            <a:pPr>
              <a:spcAft>
                <a:spcPts val="600"/>
              </a:spcAft>
            </a:pPr>
            <a:r>
              <a:rPr lang="en-US" u="sng" dirty="0" smtClean="0">
                <a:solidFill>
                  <a:schemeClr val="bg1"/>
                </a:solidFill>
                <a:latin typeface="Bahnschrift" panose="020B0502040204020203" pitchFamily="34" charset="0"/>
              </a:rPr>
              <a:t>Price Lists</a:t>
            </a:r>
            <a:r>
              <a:rPr lang="en-US" dirty="0" smtClean="0">
                <a:solidFill>
                  <a:schemeClr val="bg1"/>
                </a:solidFill>
                <a:latin typeface="Bahnschrift" panose="020B0502040204020203" pitchFamily="34" charset="0"/>
              </a:rPr>
              <a:t> – Selecting this option will display the price lists for the solicitation.</a:t>
            </a:r>
          </a:p>
          <a:p>
            <a:pPr>
              <a:spcAft>
                <a:spcPts val="600"/>
              </a:spcAft>
            </a:pPr>
            <a:r>
              <a:rPr lang="en-US" u="sng" dirty="0" smtClean="0">
                <a:solidFill>
                  <a:schemeClr val="bg1"/>
                </a:solidFill>
                <a:latin typeface="Bahnschrift" panose="020B0502040204020203" pitchFamily="34" charset="0"/>
              </a:rPr>
              <a:t>Settings</a:t>
            </a:r>
            <a:r>
              <a:rPr lang="en-US" dirty="0" smtClean="0">
                <a:solidFill>
                  <a:schemeClr val="bg1"/>
                </a:solidFill>
                <a:latin typeface="Bahnschrift" panose="020B0502040204020203" pitchFamily="34" charset="0"/>
              </a:rPr>
              <a:t> – Some general information relate to the solicitation.</a:t>
            </a:r>
          </a:p>
          <a:p>
            <a:pPr>
              <a:spcAft>
                <a:spcPts val="600"/>
              </a:spcAft>
            </a:pPr>
            <a:r>
              <a:rPr lang="en-US" u="sng" dirty="0" smtClean="0">
                <a:solidFill>
                  <a:schemeClr val="bg1"/>
                </a:solidFill>
                <a:latin typeface="Bahnschrift" panose="020B0502040204020203" pitchFamily="34" charset="0"/>
              </a:rPr>
              <a:t>Documents</a:t>
            </a:r>
            <a:r>
              <a:rPr lang="en-US" dirty="0" smtClean="0">
                <a:solidFill>
                  <a:schemeClr val="bg1"/>
                </a:solidFill>
                <a:latin typeface="Bahnschrift" panose="020B0502040204020203" pitchFamily="34" charset="0"/>
              </a:rPr>
              <a:t> – Displays all documents for the solicitation for supplier review.</a:t>
            </a:r>
          </a:p>
        </p:txBody>
      </p:sp>
      <p:sp>
        <p:nvSpPr>
          <p:cNvPr id="10" name="Rectangle 9"/>
          <p:cNvSpPr/>
          <p:nvPr/>
        </p:nvSpPr>
        <p:spPr>
          <a:xfrm>
            <a:off x="6789664" y="4050348"/>
            <a:ext cx="5148336" cy="2462213"/>
          </a:xfrm>
          <a:prstGeom prst="rect">
            <a:avLst/>
          </a:prstGeom>
          <a:solidFill>
            <a:schemeClr val="bg2">
              <a:lumMod val="40000"/>
              <a:lumOff val="60000"/>
            </a:schemeClr>
          </a:solidFill>
          <a:ln>
            <a:solidFill>
              <a:schemeClr val="tx1"/>
            </a:solidFill>
          </a:ln>
        </p:spPr>
        <p:txBody>
          <a:bodyPr wrap="square">
            <a:spAutoFit/>
          </a:bodyPr>
          <a:lstStyle/>
          <a:p>
            <a:pPr>
              <a:spcAft>
                <a:spcPts val="600"/>
              </a:spcAft>
            </a:pPr>
            <a:r>
              <a:rPr lang="en-US" u="sng" dirty="0" smtClean="0">
                <a:solidFill>
                  <a:schemeClr val="bg1"/>
                </a:solidFill>
                <a:latin typeface="Bahnschrift" panose="020B0502040204020203" pitchFamily="34" charset="0"/>
              </a:rPr>
              <a:t>Surveys</a:t>
            </a:r>
            <a:r>
              <a:rPr lang="en-US" dirty="0" smtClean="0">
                <a:solidFill>
                  <a:schemeClr val="bg1"/>
                </a:solidFill>
                <a:latin typeface="Bahnschrift" panose="020B0502040204020203" pitchFamily="34" charset="0"/>
              </a:rPr>
              <a:t> – These are the items suppliers must respond to in order to submit a bid response.</a:t>
            </a:r>
          </a:p>
          <a:p>
            <a:pPr>
              <a:spcAft>
                <a:spcPts val="600"/>
              </a:spcAft>
            </a:pPr>
            <a:r>
              <a:rPr lang="en-US" u="sng" dirty="0" smtClean="0">
                <a:solidFill>
                  <a:schemeClr val="bg1"/>
                </a:solidFill>
                <a:latin typeface="Bahnschrift" panose="020B0502040204020203" pitchFamily="34" charset="0"/>
              </a:rPr>
              <a:t>Add colleague/Colleague overview </a:t>
            </a:r>
            <a:r>
              <a:rPr lang="en-US" dirty="0" smtClean="0">
                <a:solidFill>
                  <a:schemeClr val="bg1"/>
                </a:solidFill>
                <a:latin typeface="Bahnschrift" panose="020B0502040204020203" pitchFamily="34" charset="0"/>
              </a:rPr>
              <a:t>– use this option to invite a co-worker that may work on the solicitation with you.</a:t>
            </a:r>
          </a:p>
          <a:p>
            <a:pPr>
              <a:spcAft>
                <a:spcPts val="600"/>
              </a:spcAft>
            </a:pPr>
            <a:r>
              <a:rPr lang="en-US" u="sng" dirty="0" smtClean="0">
                <a:solidFill>
                  <a:schemeClr val="bg1"/>
                </a:solidFill>
                <a:latin typeface="Bahnschrift" panose="020B0502040204020203" pitchFamily="34" charset="0"/>
              </a:rPr>
              <a:t>Solicitation ZIP-export</a:t>
            </a:r>
            <a:r>
              <a:rPr lang="en-US" dirty="0" smtClean="0">
                <a:solidFill>
                  <a:schemeClr val="bg1"/>
                </a:solidFill>
                <a:latin typeface="Bahnschrift" panose="020B0502040204020203" pitchFamily="34" charset="0"/>
              </a:rPr>
              <a:t> – This option will create a ZIP file for download of all information in the solicitation.</a:t>
            </a:r>
            <a:endParaRPr lang="en-US"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345391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529" y="-148894"/>
            <a:ext cx="9905998" cy="1478570"/>
          </a:xfrm>
        </p:spPr>
        <p:txBody>
          <a:bodyPr/>
          <a:lstStyle/>
          <a:p>
            <a:r>
              <a:rPr lang="en-US" dirty="0" smtClean="0"/>
              <a:t>START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75377" y="953945"/>
            <a:ext cx="11442303" cy="5673132"/>
          </a:xfrm>
          <a:prstGeom prst="rect">
            <a:avLst/>
          </a:prstGeom>
        </p:spPr>
      </p:pic>
      <p:sp>
        <p:nvSpPr>
          <p:cNvPr id="6" name="Rectangle 5"/>
          <p:cNvSpPr/>
          <p:nvPr/>
        </p:nvSpPr>
        <p:spPr>
          <a:xfrm>
            <a:off x="7338855" y="3737432"/>
            <a:ext cx="3342640" cy="2308324"/>
          </a:xfrm>
          <a:prstGeom prst="rect">
            <a:avLst/>
          </a:prstGeom>
          <a:solidFill>
            <a:schemeClr val="bg2">
              <a:lumMod val="40000"/>
              <a:lumOff val="60000"/>
            </a:schemeClr>
          </a:solidFill>
        </p:spPr>
        <p:txBody>
          <a:bodyPr wrap="square">
            <a:spAutoFit/>
          </a:bodyPr>
          <a:lstStyle/>
          <a:p>
            <a:r>
              <a:rPr lang="en-US" dirty="0" smtClean="0">
                <a:solidFill>
                  <a:schemeClr val="bg1"/>
                </a:solidFill>
                <a:latin typeface="Bahnschrift" panose="020B0502040204020203" pitchFamily="34" charset="0"/>
              </a:rPr>
              <a:t>When you are ready to start your solicitation response, select the ‘Start’  button.</a:t>
            </a:r>
          </a:p>
          <a:p>
            <a:endParaRPr lang="en-US" dirty="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Selecting ‘Start’ does not obligate you to actually submit a response.</a:t>
            </a:r>
            <a:endParaRPr lang="en-US" dirty="0">
              <a:solidFill>
                <a:schemeClr val="bg1"/>
              </a:solidFill>
              <a:latin typeface="Bahnschrift" panose="020B0502040204020203" pitchFamily="34" charset="0"/>
            </a:endParaRPr>
          </a:p>
          <a:p>
            <a:endParaRPr lang="en-US" dirty="0">
              <a:solidFill>
                <a:schemeClr val="bg1"/>
              </a:solidFill>
              <a:latin typeface="Bahnschrift" panose="020B0502040204020203" pitchFamily="34" charset="0"/>
            </a:endParaRPr>
          </a:p>
        </p:txBody>
      </p:sp>
      <p:cxnSp>
        <p:nvCxnSpPr>
          <p:cNvPr id="8" name="Straight Arrow Connector 7"/>
          <p:cNvCxnSpPr/>
          <p:nvPr/>
        </p:nvCxnSpPr>
        <p:spPr>
          <a:xfrm flipV="1">
            <a:off x="9692640" y="5567680"/>
            <a:ext cx="1584960" cy="20320"/>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502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3041" y="1930400"/>
            <a:ext cx="9865360" cy="4147936"/>
          </a:xfrm>
          <a:prstGeom prst="rect">
            <a:avLst/>
          </a:prstGeom>
        </p:spPr>
      </p:pic>
      <p:pic>
        <p:nvPicPr>
          <p:cNvPr id="5" name="Picture 4"/>
          <p:cNvPicPr>
            <a:picLocks noChangeAspect="1"/>
          </p:cNvPicPr>
          <p:nvPr/>
        </p:nvPicPr>
        <p:blipFill>
          <a:blip r:embed="rId3"/>
          <a:stretch>
            <a:fillRect/>
          </a:stretch>
        </p:blipFill>
        <p:spPr>
          <a:xfrm>
            <a:off x="2695097" y="3642226"/>
            <a:ext cx="2514286" cy="3076190"/>
          </a:xfrm>
          <a:prstGeom prst="rect">
            <a:avLst/>
          </a:prstGeom>
          <a:ln w="25400">
            <a:solidFill>
              <a:schemeClr val="bg1"/>
            </a:solidFill>
          </a:ln>
        </p:spPr>
      </p:pic>
      <p:pic>
        <p:nvPicPr>
          <p:cNvPr id="6" name="Picture 5"/>
          <p:cNvPicPr>
            <a:picLocks noChangeAspect="1"/>
          </p:cNvPicPr>
          <p:nvPr/>
        </p:nvPicPr>
        <p:blipFill>
          <a:blip r:embed="rId4"/>
          <a:stretch>
            <a:fillRect/>
          </a:stretch>
        </p:blipFill>
        <p:spPr>
          <a:xfrm>
            <a:off x="2625721" y="711352"/>
            <a:ext cx="5000000" cy="1219048"/>
          </a:xfrm>
          <a:prstGeom prst="rect">
            <a:avLst/>
          </a:prstGeom>
          <a:noFill/>
          <a:ln w="25400">
            <a:solidFill>
              <a:schemeClr val="bg1"/>
            </a:solidFill>
          </a:ln>
        </p:spPr>
      </p:pic>
      <p:sp>
        <p:nvSpPr>
          <p:cNvPr id="8" name="Rectangle 7"/>
          <p:cNvSpPr/>
          <p:nvPr/>
        </p:nvSpPr>
        <p:spPr>
          <a:xfrm>
            <a:off x="213360" y="2326640"/>
            <a:ext cx="3152297" cy="599440"/>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4800" y="3068320"/>
            <a:ext cx="1412240" cy="1849120"/>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789508" y="3068320"/>
            <a:ext cx="3419875" cy="573906"/>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4917440"/>
            <a:ext cx="2390297" cy="1800976"/>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65657" y="1930400"/>
            <a:ext cx="4256087" cy="99568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13360" y="711352"/>
            <a:ext cx="2412361" cy="1653397"/>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019575" y="204152"/>
            <a:ext cx="3342640" cy="1477328"/>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The blocks at the top of the screens show your progress.  The remaining time for submission is also displayed and updated in real time.</a:t>
            </a:r>
            <a:endParaRPr lang="en-US" dirty="0">
              <a:solidFill>
                <a:schemeClr val="bg1"/>
              </a:solidFill>
              <a:latin typeface="Bahnschrift" panose="020B0502040204020203" pitchFamily="34" charset="0"/>
            </a:endParaRPr>
          </a:p>
        </p:txBody>
      </p:sp>
      <p:sp>
        <p:nvSpPr>
          <p:cNvPr id="24" name="Rectangle 23"/>
          <p:cNvSpPr/>
          <p:nvPr/>
        </p:nvSpPr>
        <p:spPr>
          <a:xfrm>
            <a:off x="5681108" y="3851086"/>
            <a:ext cx="3342640" cy="2585323"/>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The core of the response is displayed in the center of the screen under the heading </a:t>
            </a:r>
          </a:p>
          <a:p>
            <a:endParaRPr lang="en-US" b="1" dirty="0">
              <a:solidFill>
                <a:schemeClr val="bg1"/>
              </a:solidFill>
              <a:latin typeface="Bahnschrift" panose="020B0502040204020203" pitchFamily="34" charset="0"/>
            </a:endParaRPr>
          </a:p>
          <a:p>
            <a:r>
              <a:rPr lang="en-US" b="1" dirty="0" smtClean="0">
                <a:solidFill>
                  <a:schemeClr val="bg1"/>
                </a:solidFill>
                <a:latin typeface="Bahnschrift" panose="020B0502040204020203" pitchFamily="34" charset="0"/>
              </a:rPr>
              <a:t>OFFER PHASE</a:t>
            </a:r>
          </a:p>
          <a:p>
            <a:endParaRPr lang="en-US" dirty="0" smtClean="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This solicitation has a schedule of bid items to complete as well as surveys.</a:t>
            </a:r>
            <a:endParaRPr lang="en-US"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507791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a:xfrm>
            <a:off x="1141412" y="2249486"/>
            <a:ext cx="9905999" cy="3816033"/>
          </a:xfrm>
        </p:spPr>
        <p:txBody>
          <a:bodyPr>
            <a:normAutofit lnSpcReduction="10000"/>
          </a:bodyPr>
          <a:lstStyle/>
          <a:p>
            <a:r>
              <a:rPr lang="en-US" b="1" dirty="0" smtClean="0"/>
              <a:t>Offer phase</a:t>
            </a:r>
            <a:r>
              <a:rPr lang="en-US" dirty="0" smtClean="0"/>
              <a:t> – The period of time when suppliers are able to start, fill out &amp; submit responses (bids) to the solicitation.</a:t>
            </a:r>
          </a:p>
          <a:p>
            <a:r>
              <a:rPr lang="en-US" b="1" dirty="0" smtClean="0"/>
              <a:t>Pricing Sheets</a:t>
            </a:r>
            <a:r>
              <a:rPr lang="en-US" dirty="0" smtClean="0"/>
              <a:t> – The Schedule of Bid Items or the prices suppliers are submitting for their response.  The Town’s buyer prepares the pricing sheets.</a:t>
            </a:r>
          </a:p>
          <a:p>
            <a:r>
              <a:rPr lang="en-US" b="1" dirty="0" smtClean="0"/>
              <a:t>Surveys</a:t>
            </a:r>
            <a:r>
              <a:rPr lang="en-US" dirty="0" smtClean="0"/>
              <a:t> -  The system uses the term Survey to signify the questions the supplier must answer in response to this solicitation.  Each solicitation is different and will have different Surveys, or questions, based on the commodity being purchased.</a:t>
            </a:r>
            <a:endParaRPr lang="en-US" dirty="0"/>
          </a:p>
        </p:txBody>
      </p:sp>
    </p:spTree>
    <p:extLst>
      <p:ext uri="{BB962C8B-B14F-4D97-AF65-F5344CB8AC3E}">
        <p14:creationId xmlns:p14="http://schemas.microsoft.com/office/powerpoint/2010/main" val="3686335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7680" y="618113"/>
            <a:ext cx="13691276" cy="4980047"/>
          </a:xfrm>
          <a:prstGeom prst="rect">
            <a:avLst/>
          </a:prstGeom>
        </p:spPr>
      </p:pic>
      <p:sp>
        <p:nvSpPr>
          <p:cNvPr id="5" name="Rectangle 4"/>
          <p:cNvSpPr/>
          <p:nvPr/>
        </p:nvSpPr>
        <p:spPr>
          <a:xfrm>
            <a:off x="8072012" y="3201352"/>
            <a:ext cx="3342640" cy="3416320"/>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Selecting the ‘Invitation for Bid Response’ link on the previous screen will display this pop-up window.</a:t>
            </a:r>
          </a:p>
          <a:p>
            <a:endParaRPr lang="en-US" dirty="0" smtClean="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In this window the groups of questions are displayed.</a:t>
            </a:r>
          </a:p>
          <a:p>
            <a:endParaRPr lang="en-US" dirty="0" smtClean="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You can select any of the questions to expand the list and display the list of questions within each question group.</a:t>
            </a:r>
            <a:endParaRPr lang="en-US"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296242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4053" y="349320"/>
            <a:ext cx="8533333" cy="6200000"/>
          </a:xfrm>
          <a:prstGeom prst="rect">
            <a:avLst/>
          </a:prstGeom>
        </p:spPr>
      </p:pic>
      <p:sp>
        <p:nvSpPr>
          <p:cNvPr id="6" name="Rectangle 5"/>
          <p:cNvSpPr/>
          <p:nvPr/>
        </p:nvSpPr>
        <p:spPr>
          <a:xfrm>
            <a:off x="3276492" y="834072"/>
            <a:ext cx="3342640" cy="1200329"/>
          </a:xfrm>
          <a:prstGeom prst="rect">
            <a:avLst/>
          </a:prstGeom>
          <a:solidFill>
            <a:schemeClr val="bg2">
              <a:lumMod val="40000"/>
              <a:lumOff val="60000"/>
            </a:schemeClr>
          </a:solidFill>
        </p:spPr>
        <p:txBody>
          <a:bodyPr wrap="square">
            <a:spAutoFit/>
          </a:bodyPr>
          <a:lstStyle/>
          <a:p>
            <a:r>
              <a:rPr lang="en-US" dirty="0" smtClean="0">
                <a:solidFill>
                  <a:schemeClr val="bg1"/>
                </a:solidFill>
                <a:latin typeface="Bahnschrift" panose="020B0502040204020203" pitchFamily="34" charset="0"/>
              </a:rPr>
              <a:t>When you select any one of the Survey items the questions under that Survey will be displayed.</a:t>
            </a:r>
            <a:endParaRPr lang="en-US" dirty="0">
              <a:solidFill>
                <a:schemeClr val="bg1"/>
              </a:solidFill>
              <a:latin typeface="Bahnschrift" panose="020B0502040204020203" pitchFamily="34" charset="0"/>
            </a:endParaRPr>
          </a:p>
        </p:txBody>
      </p:sp>
      <p:sp>
        <p:nvSpPr>
          <p:cNvPr id="7" name="Rectangle 6"/>
          <p:cNvSpPr/>
          <p:nvPr/>
        </p:nvSpPr>
        <p:spPr>
          <a:xfrm>
            <a:off x="1335932" y="4654232"/>
            <a:ext cx="3342640" cy="1754326"/>
          </a:xfrm>
          <a:prstGeom prst="rect">
            <a:avLst/>
          </a:prstGeom>
          <a:solidFill>
            <a:schemeClr val="bg2">
              <a:lumMod val="40000"/>
              <a:lumOff val="60000"/>
            </a:schemeClr>
          </a:solidFill>
        </p:spPr>
        <p:txBody>
          <a:bodyPr wrap="square">
            <a:spAutoFit/>
          </a:bodyPr>
          <a:lstStyle/>
          <a:p>
            <a:r>
              <a:rPr lang="en-US" dirty="0" smtClean="0">
                <a:solidFill>
                  <a:schemeClr val="bg1"/>
                </a:solidFill>
                <a:latin typeface="Bahnschrift" panose="020B0502040204020203" pitchFamily="34" charset="0"/>
              </a:rPr>
              <a:t>You can see here that each question has a Q and an A.  The Q is the question or information provided by the City.</a:t>
            </a:r>
          </a:p>
          <a:p>
            <a:r>
              <a:rPr lang="en-US" dirty="0" smtClean="0">
                <a:solidFill>
                  <a:schemeClr val="bg1"/>
                </a:solidFill>
                <a:latin typeface="Bahnschrift" panose="020B0502040204020203" pitchFamily="34" charset="0"/>
              </a:rPr>
              <a:t>The supplier will respond in the A or Answer section.</a:t>
            </a:r>
            <a:endParaRPr lang="en-US" dirty="0">
              <a:solidFill>
                <a:schemeClr val="bg1"/>
              </a:solidFill>
              <a:latin typeface="Bahnschrift" panose="020B0502040204020203" pitchFamily="34" charset="0"/>
            </a:endParaRPr>
          </a:p>
        </p:txBody>
      </p:sp>
      <p:sp>
        <p:nvSpPr>
          <p:cNvPr id="8" name="Rectangle 7"/>
          <p:cNvSpPr/>
          <p:nvPr/>
        </p:nvSpPr>
        <p:spPr>
          <a:xfrm>
            <a:off x="8651132" y="349320"/>
            <a:ext cx="3342640" cy="1200329"/>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Interim save will save your progress.  You will be able to come back later to complete your submission.</a:t>
            </a:r>
            <a:endParaRPr lang="en-US" dirty="0">
              <a:solidFill>
                <a:schemeClr val="bg1"/>
              </a:solidFill>
              <a:latin typeface="Bahnschrift" panose="020B0502040204020203" pitchFamily="34" charset="0"/>
            </a:endParaRPr>
          </a:p>
        </p:txBody>
      </p:sp>
      <p:sp>
        <p:nvSpPr>
          <p:cNvPr id="9" name="Rectangle 8"/>
          <p:cNvSpPr/>
          <p:nvPr/>
        </p:nvSpPr>
        <p:spPr>
          <a:xfrm>
            <a:off x="6619132" y="3128753"/>
            <a:ext cx="3342640" cy="2031325"/>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Status column will show you how many questions you have NOT answered.</a:t>
            </a:r>
          </a:p>
          <a:p>
            <a:endParaRPr lang="en-US" dirty="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This is  a good way to check your progress an ensure you do not miss anything.</a:t>
            </a:r>
            <a:endParaRPr lang="en-US" dirty="0">
              <a:solidFill>
                <a:schemeClr val="bg1"/>
              </a:solidFill>
              <a:latin typeface="Bahnschrift" panose="020B0502040204020203" pitchFamily="34" charset="0"/>
            </a:endParaRPr>
          </a:p>
        </p:txBody>
      </p:sp>
      <p:cxnSp>
        <p:nvCxnSpPr>
          <p:cNvPr id="11" name="Straight Arrow Connector 10"/>
          <p:cNvCxnSpPr/>
          <p:nvPr/>
        </p:nvCxnSpPr>
        <p:spPr>
          <a:xfrm flipH="1" flipV="1">
            <a:off x="5618480" y="2519153"/>
            <a:ext cx="1076960" cy="71266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1"/>
          </p:cNvCxnSpPr>
          <p:nvPr/>
        </p:nvCxnSpPr>
        <p:spPr>
          <a:xfrm flipH="1">
            <a:off x="8046720" y="949485"/>
            <a:ext cx="604412" cy="80819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842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7429" y="491560"/>
            <a:ext cx="8533333" cy="6200000"/>
          </a:xfrm>
          <a:prstGeom prst="rect">
            <a:avLst/>
          </a:prstGeom>
        </p:spPr>
      </p:pic>
      <p:pic>
        <p:nvPicPr>
          <p:cNvPr id="4" name="Picture 3"/>
          <p:cNvPicPr>
            <a:picLocks noChangeAspect="1"/>
          </p:cNvPicPr>
          <p:nvPr/>
        </p:nvPicPr>
        <p:blipFill>
          <a:blip r:embed="rId3"/>
          <a:stretch>
            <a:fillRect/>
          </a:stretch>
        </p:blipFill>
        <p:spPr>
          <a:xfrm>
            <a:off x="2006277" y="2631440"/>
            <a:ext cx="9126017" cy="1630885"/>
          </a:xfrm>
          <a:prstGeom prst="rect">
            <a:avLst/>
          </a:prstGeom>
          <a:ln w="25400">
            <a:solidFill>
              <a:schemeClr val="bg1"/>
            </a:solidFill>
          </a:ln>
        </p:spPr>
      </p:pic>
      <p:sp>
        <p:nvSpPr>
          <p:cNvPr id="7" name="Rectangle 6"/>
          <p:cNvSpPr/>
          <p:nvPr/>
        </p:nvSpPr>
        <p:spPr>
          <a:xfrm>
            <a:off x="6447365" y="290051"/>
            <a:ext cx="3342640" cy="1754326"/>
          </a:xfrm>
          <a:prstGeom prst="rect">
            <a:avLst/>
          </a:prstGeom>
          <a:solidFill>
            <a:schemeClr val="bg2">
              <a:lumMod val="40000"/>
              <a:lumOff val="60000"/>
            </a:schemeClr>
          </a:solidFill>
        </p:spPr>
        <p:txBody>
          <a:bodyPr wrap="square">
            <a:spAutoFit/>
          </a:bodyPr>
          <a:lstStyle/>
          <a:p>
            <a:r>
              <a:rPr lang="en-US" dirty="0" smtClean="0">
                <a:solidFill>
                  <a:schemeClr val="bg1"/>
                </a:solidFill>
                <a:latin typeface="Bahnschrift" panose="020B0502040204020203" pitchFamily="34" charset="0"/>
              </a:rPr>
              <a:t>Attached documents can be viewed by either downloading them to your computer or selecting ‘Preview’ and they will be displayed in the browser window.</a:t>
            </a:r>
          </a:p>
        </p:txBody>
      </p:sp>
    </p:spTree>
    <p:extLst>
      <p:ext uri="{BB962C8B-B14F-4D97-AF65-F5344CB8AC3E}">
        <p14:creationId xmlns:p14="http://schemas.microsoft.com/office/powerpoint/2010/main" val="4179577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886" y="-995613"/>
            <a:ext cx="10351234" cy="7498895"/>
          </a:xfrm>
          <a:prstGeom prst="rect">
            <a:avLst/>
          </a:prstGeom>
        </p:spPr>
      </p:pic>
      <p:sp>
        <p:nvSpPr>
          <p:cNvPr id="5" name="Right Brace 4"/>
          <p:cNvSpPr/>
          <p:nvPr/>
        </p:nvSpPr>
        <p:spPr>
          <a:xfrm>
            <a:off x="6431280" y="2153920"/>
            <a:ext cx="538480" cy="4043680"/>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7081520" y="2875617"/>
            <a:ext cx="3342640" cy="2585323"/>
          </a:xfrm>
          <a:prstGeom prst="rect">
            <a:avLst/>
          </a:prstGeom>
          <a:solidFill>
            <a:schemeClr val="bg2">
              <a:lumMod val="40000"/>
              <a:lumOff val="60000"/>
            </a:schemeClr>
          </a:solidFill>
        </p:spPr>
        <p:txBody>
          <a:bodyPr wrap="square">
            <a:spAutoFit/>
          </a:bodyPr>
          <a:lstStyle/>
          <a:p>
            <a:r>
              <a:rPr lang="en-US" dirty="0" smtClean="0">
                <a:solidFill>
                  <a:schemeClr val="bg1"/>
                </a:solidFill>
                <a:latin typeface="Bahnschrift" panose="020B0502040204020203" pitchFamily="34" charset="0"/>
              </a:rPr>
              <a:t>This question actually requires the supplier to input information into the system.  </a:t>
            </a:r>
          </a:p>
          <a:p>
            <a:endParaRPr lang="en-US" dirty="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Point of contact information in this example.</a:t>
            </a:r>
          </a:p>
          <a:p>
            <a:endParaRPr lang="en-US" dirty="0" smtClean="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Other questions request other information.</a:t>
            </a:r>
          </a:p>
        </p:txBody>
      </p:sp>
      <p:sp>
        <p:nvSpPr>
          <p:cNvPr id="9" name="Rectangle 8"/>
          <p:cNvSpPr/>
          <p:nvPr/>
        </p:nvSpPr>
        <p:spPr>
          <a:xfrm>
            <a:off x="5512703" y="89991"/>
            <a:ext cx="3342640" cy="1477328"/>
          </a:xfrm>
          <a:prstGeom prst="rect">
            <a:avLst/>
          </a:prstGeom>
          <a:solidFill>
            <a:schemeClr val="bg2">
              <a:lumMod val="40000"/>
              <a:lumOff val="60000"/>
            </a:schemeClr>
          </a:solidFill>
        </p:spPr>
        <p:txBody>
          <a:bodyPr wrap="square">
            <a:spAutoFit/>
          </a:bodyPr>
          <a:lstStyle/>
          <a:p>
            <a:r>
              <a:rPr lang="en-US" dirty="0" smtClean="0">
                <a:solidFill>
                  <a:schemeClr val="bg1"/>
                </a:solidFill>
                <a:latin typeface="Bahnschrift" panose="020B0502040204020203" pitchFamily="34" charset="0"/>
              </a:rPr>
              <a:t>In this solicitation under the question group Supplier Response there are 8 questions to be filled in by the bidder.</a:t>
            </a:r>
          </a:p>
        </p:txBody>
      </p:sp>
      <p:cxnSp>
        <p:nvCxnSpPr>
          <p:cNvPr id="8" name="Straight Arrow Connector 7"/>
          <p:cNvCxnSpPr/>
          <p:nvPr/>
        </p:nvCxnSpPr>
        <p:spPr>
          <a:xfrm>
            <a:off x="6416040" y="1311979"/>
            <a:ext cx="284480" cy="54864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0663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SHEET</a:t>
            </a:r>
            <a:endParaRPr lang="en-US" dirty="0"/>
          </a:p>
        </p:txBody>
      </p:sp>
      <p:pic>
        <p:nvPicPr>
          <p:cNvPr id="4" name="Picture 3"/>
          <p:cNvPicPr>
            <a:picLocks noChangeAspect="1"/>
          </p:cNvPicPr>
          <p:nvPr/>
        </p:nvPicPr>
        <p:blipFill>
          <a:blip r:embed="rId2"/>
          <a:stretch>
            <a:fillRect/>
          </a:stretch>
        </p:blipFill>
        <p:spPr>
          <a:xfrm>
            <a:off x="135390" y="1737360"/>
            <a:ext cx="7512701" cy="4975560"/>
          </a:xfrm>
          <a:prstGeom prst="rect">
            <a:avLst/>
          </a:prstGeom>
        </p:spPr>
      </p:pic>
      <p:sp>
        <p:nvSpPr>
          <p:cNvPr id="5" name="Rectangle 4"/>
          <p:cNvSpPr/>
          <p:nvPr/>
        </p:nvSpPr>
        <p:spPr>
          <a:xfrm>
            <a:off x="8097520" y="618518"/>
            <a:ext cx="3342640" cy="1477328"/>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This is the Price Sheet window.</a:t>
            </a:r>
          </a:p>
          <a:p>
            <a:endParaRPr lang="en-US" dirty="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To complete the price sheet you would select the ‘Fill out prices’ link.</a:t>
            </a:r>
          </a:p>
        </p:txBody>
      </p:sp>
      <p:cxnSp>
        <p:nvCxnSpPr>
          <p:cNvPr id="8" name="Straight Arrow Connector 7"/>
          <p:cNvCxnSpPr/>
          <p:nvPr/>
        </p:nvCxnSpPr>
        <p:spPr>
          <a:xfrm flipH="1">
            <a:off x="7437120" y="1920240"/>
            <a:ext cx="1493520" cy="129444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397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743217"/>
            <a:ext cx="9905998" cy="1318343"/>
          </a:xfrm>
        </p:spPr>
        <p:txBody>
          <a:bodyPr/>
          <a:lstStyle/>
          <a:p>
            <a:r>
              <a:rPr lang="en-US" dirty="0" smtClean="0"/>
              <a:t>Welcome</a:t>
            </a:r>
            <a:endParaRPr lang="en-US" dirty="0"/>
          </a:p>
        </p:txBody>
      </p:sp>
      <p:sp>
        <p:nvSpPr>
          <p:cNvPr id="3" name="Content Placeholder 2"/>
          <p:cNvSpPr>
            <a:spLocks noGrp="1"/>
          </p:cNvSpPr>
          <p:nvPr>
            <p:ph idx="1"/>
          </p:nvPr>
        </p:nvSpPr>
        <p:spPr>
          <a:xfrm>
            <a:off x="1141412" y="2119747"/>
            <a:ext cx="9905999" cy="4527666"/>
          </a:xfrm>
        </p:spPr>
        <p:txBody>
          <a:bodyPr>
            <a:normAutofit lnSpcReduction="10000"/>
          </a:bodyPr>
          <a:lstStyle/>
          <a:p>
            <a:pPr marL="0" indent="0">
              <a:buNone/>
            </a:pPr>
            <a:r>
              <a:rPr lang="en-US" dirty="0" smtClean="0"/>
              <a:t>The Town of Palm Beach is implementing a new intelligent on-line solicitation system.  This new system is powered by Negometrix, a company based in the Netherlands.  This new system will allow the Town to begin the transformation to the future of Public Procurement.  We could bore you with a bunch of information on all the benefits of this system but will briefly tell you the system is fully integrated from planning through contract management.</a:t>
            </a:r>
          </a:p>
          <a:p>
            <a:pPr marL="0" indent="0">
              <a:buNone/>
            </a:pPr>
            <a:r>
              <a:rPr lang="en-US" dirty="0" smtClean="0"/>
              <a:t>This new system will provide efficiencies for the Town and you, our suppliers.  This new system is different but NOT difficult.  We have prepared this brief Getting Started guide to help you register and participate in a solicitation (bid).</a:t>
            </a:r>
            <a:endParaRPr lang="en-US" dirty="0"/>
          </a:p>
        </p:txBody>
      </p:sp>
    </p:spTree>
    <p:extLst>
      <p:ext uri="{BB962C8B-B14F-4D97-AF65-F5344CB8AC3E}">
        <p14:creationId xmlns:p14="http://schemas.microsoft.com/office/powerpoint/2010/main" val="3988153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912" y="478963"/>
            <a:ext cx="10202728" cy="6161912"/>
          </a:xfrm>
          <a:prstGeom prst="rect">
            <a:avLst/>
          </a:prstGeom>
        </p:spPr>
      </p:pic>
      <p:sp>
        <p:nvSpPr>
          <p:cNvPr id="5" name="Rectangle 4"/>
          <p:cNvSpPr/>
          <p:nvPr/>
        </p:nvSpPr>
        <p:spPr>
          <a:xfrm>
            <a:off x="6035040" y="679478"/>
            <a:ext cx="3342640" cy="1200329"/>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After selecting the ‘Fill out prices’ link the price field(s) to key your price(s) are opened for input.</a:t>
            </a:r>
          </a:p>
        </p:txBody>
      </p:sp>
      <p:cxnSp>
        <p:nvCxnSpPr>
          <p:cNvPr id="7" name="Straight Arrow Connector 6"/>
          <p:cNvCxnSpPr>
            <a:stCxn id="5" idx="2"/>
          </p:cNvCxnSpPr>
          <p:nvPr/>
        </p:nvCxnSpPr>
        <p:spPr>
          <a:xfrm>
            <a:off x="7706360" y="1879807"/>
            <a:ext cx="279400" cy="177779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983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687" y="238470"/>
            <a:ext cx="9905998" cy="1478570"/>
          </a:xfrm>
        </p:spPr>
        <p:txBody>
          <a:bodyPr/>
          <a:lstStyle/>
          <a:p>
            <a:r>
              <a:rPr lang="en-US" dirty="0" smtClean="0"/>
              <a:t>WRAP UP</a:t>
            </a:r>
            <a:endParaRPr lang="en-US" dirty="0"/>
          </a:p>
        </p:txBody>
      </p:sp>
      <p:pic>
        <p:nvPicPr>
          <p:cNvPr id="5" name="Picture 4"/>
          <p:cNvPicPr>
            <a:picLocks noChangeAspect="1"/>
          </p:cNvPicPr>
          <p:nvPr/>
        </p:nvPicPr>
        <p:blipFill>
          <a:blip r:embed="rId2"/>
          <a:stretch>
            <a:fillRect/>
          </a:stretch>
        </p:blipFill>
        <p:spPr>
          <a:xfrm>
            <a:off x="119069" y="1554480"/>
            <a:ext cx="11909233" cy="5093836"/>
          </a:xfrm>
          <a:prstGeom prst="rect">
            <a:avLst/>
          </a:prstGeom>
        </p:spPr>
      </p:pic>
    </p:spTree>
    <p:extLst>
      <p:ext uri="{BB962C8B-B14F-4D97-AF65-F5344CB8AC3E}">
        <p14:creationId xmlns:p14="http://schemas.microsoft.com/office/powerpoint/2010/main" val="1305152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pic>
        <p:nvPicPr>
          <p:cNvPr id="4" name="Picture 3"/>
          <p:cNvPicPr>
            <a:picLocks noChangeAspect="1"/>
          </p:cNvPicPr>
          <p:nvPr/>
        </p:nvPicPr>
        <p:blipFill>
          <a:blip r:embed="rId2"/>
          <a:stretch>
            <a:fillRect/>
          </a:stretch>
        </p:blipFill>
        <p:spPr>
          <a:xfrm>
            <a:off x="1007013" y="2302445"/>
            <a:ext cx="4916267" cy="3233340"/>
          </a:xfrm>
          <a:prstGeom prst="rect">
            <a:avLst/>
          </a:prstGeom>
          <a:ln w="25400">
            <a:solidFill>
              <a:schemeClr val="bg1"/>
            </a:solidFill>
          </a:ln>
        </p:spPr>
      </p:pic>
      <p:sp>
        <p:nvSpPr>
          <p:cNvPr id="5" name="Rectangle 4"/>
          <p:cNvSpPr/>
          <p:nvPr/>
        </p:nvSpPr>
        <p:spPr>
          <a:xfrm>
            <a:off x="4958080" y="1887790"/>
            <a:ext cx="3342640" cy="2031325"/>
          </a:xfrm>
          <a:prstGeom prst="rect">
            <a:avLst/>
          </a:prstGeom>
          <a:solidFill>
            <a:schemeClr val="bg2">
              <a:lumMod val="40000"/>
              <a:lumOff val="60000"/>
            </a:schemeClr>
          </a:solidFill>
          <a:ln>
            <a:solidFill>
              <a:schemeClr val="tx1"/>
            </a:solidFill>
          </a:ln>
        </p:spPr>
        <p:txBody>
          <a:bodyPr wrap="square">
            <a:spAutoFit/>
          </a:bodyPr>
          <a:lstStyle/>
          <a:p>
            <a:r>
              <a:rPr lang="en-US" dirty="0" smtClean="0">
                <a:solidFill>
                  <a:schemeClr val="bg1"/>
                </a:solidFill>
                <a:latin typeface="Bahnschrift" panose="020B0502040204020203" pitchFamily="34" charset="0"/>
              </a:rPr>
              <a:t>Suppliers can submit a question to the Town by selecting the</a:t>
            </a:r>
          </a:p>
          <a:p>
            <a:endParaRPr lang="en-US" dirty="0" smtClean="0">
              <a:solidFill>
                <a:schemeClr val="bg1"/>
              </a:solidFill>
              <a:latin typeface="Bahnschrift" panose="020B0502040204020203" pitchFamily="34" charset="0"/>
            </a:endParaRPr>
          </a:p>
          <a:p>
            <a:pPr algn="ctr"/>
            <a:r>
              <a:rPr lang="en-US" b="1" dirty="0" smtClean="0">
                <a:solidFill>
                  <a:schemeClr val="bg1"/>
                </a:solidFill>
                <a:latin typeface="Bahnschrift" panose="020B0502040204020203" pitchFamily="34" charset="0"/>
              </a:rPr>
              <a:t>‘Pose a question to the buyer’ </a:t>
            </a:r>
          </a:p>
          <a:p>
            <a:endParaRPr lang="en-US" dirty="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link like the one shown here.</a:t>
            </a:r>
          </a:p>
        </p:txBody>
      </p:sp>
      <p:cxnSp>
        <p:nvCxnSpPr>
          <p:cNvPr id="7" name="Straight Arrow Connector 6"/>
          <p:cNvCxnSpPr/>
          <p:nvPr/>
        </p:nvCxnSpPr>
        <p:spPr>
          <a:xfrm flipH="1">
            <a:off x="3870960" y="3342640"/>
            <a:ext cx="1280160" cy="139192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105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a:t>
            </a:r>
            <a:endParaRPr lang="en-US" dirty="0"/>
          </a:p>
        </p:txBody>
      </p:sp>
      <p:sp>
        <p:nvSpPr>
          <p:cNvPr id="3" name="Content Placeholder 2"/>
          <p:cNvSpPr>
            <a:spLocks noGrp="1"/>
          </p:cNvSpPr>
          <p:nvPr>
            <p:ph idx="1"/>
          </p:nvPr>
        </p:nvSpPr>
        <p:spPr/>
        <p:txBody>
          <a:bodyPr/>
          <a:lstStyle/>
          <a:p>
            <a:pPr marL="0" indent="0">
              <a:buNone/>
            </a:pPr>
            <a:r>
              <a:rPr lang="en-US" dirty="0" smtClean="0"/>
              <a:t>If you need assistance using the system or submitting your response you can contact the Negometrix support by phone or email.</a:t>
            </a:r>
          </a:p>
          <a:p>
            <a:pPr marL="0" indent="0" algn="ctr">
              <a:buNone/>
            </a:pPr>
            <a:r>
              <a:rPr lang="en-US" dirty="0" smtClean="0"/>
              <a:t>(724) 888-5294</a:t>
            </a:r>
          </a:p>
          <a:p>
            <a:pPr marL="0" indent="0" algn="ctr">
              <a:buNone/>
            </a:pPr>
            <a:r>
              <a:rPr lang="en-US" dirty="0" smtClean="0"/>
              <a:t>Email: </a:t>
            </a:r>
            <a:r>
              <a:rPr lang="en-US" dirty="0" smtClean="0">
                <a:hlinkClick r:id="rId2"/>
              </a:rPr>
              <a:t>servicedesk@negometrix.com</a:t>
            </a:r>
            <a:endParaRPr lang="en-US" dirty="0" smtClean="0"/>
          </a:p>
          <a:p>
            <a:pPr marL="0" indent="0" algn="ctr">
              <a:buNone/>
            </a:pPr>
            <a:r>
              <a:rPr lang="en-US" dirty="0" smtClean="0"/>
              <a:t>Hours: 7:00 AM to 5:00 PM EST</a:t>
            </a:r>
            <a:endParaRPr lang="en-US" dirty="0"/>
          </a:p>
        </p:txBody>
      </p:sp>
    </p:spTree>
    <p:extLst>
      <p:ext uri="{BB962C8B-B14F-4D97-AF65-F5344CB8AC3E}">
        <p14:creationId xmlns:p14="http://schemas.microsoft.com/office/powerpoint/2010/main" val="2501938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Since Negometrix is based in the Netherlands some information on some screens may appear in one of the many European languages.  Negometrix has made many changes to the system to accommodate this.  The language displayed is triggered by the Internet Protocol (IP) Address of the computer/device accessing the website.  If the IP Address originates from the United States the website text will be displayed in English.  This method is reliable and works very well.  If for some reason the language is not correct, the next slide shows a couple of tools you can use to change the text to English.</a:t>
            </a:r>
            <a:endParaRPr lang="en-US" dirty="0"/>
          </a:p>
        </p:txBody>
      </p:sp>
    </p:spTree>
    <p:extLst>
      <p:ext uri="{BB962C8B-B14F-4D97-AF65-F5344CB8AC3E}">
        <p14:creationId xmlns:p14="http://schemas.microsoft.com/office/powerpoint/2010/main" val="20641529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tools</a:t>
            </a:r>
            <a:endParaRPr lang="en-US" dirty="0"/>
          </a:p>
        </p:txBody>
      </p:sp>
      <p:pic>
        <p:nvPicPr>
          <p:cNvPr id="4" name="Picture 3"/>
          <p:cNvPicPr>
            <a:picLocks noChangeAspect="1"/>
          </p:cNvPicPr>
          <p:nvPr/>
        </p:nvPicPr>
        <p:blipFill>
          <a:blip r:embed="rId2"/>
          <a:stretch>
            <a:fillRect/>
          </a:stretch>
        </p:blipFill>
        <p:spPr>
          <a:xfrm>
            <a:off x="566365" y="2097088"/>
            <a:ext cx="4180952" cy="619048"/>
          </a:xfrm>
          <a:prstGeom prst="rect">
            <a:avLst/>
          </a:prstGeom>
          <a:ln w="19050">
            <a:solidFill>
              <a:schemeClr val="tx1"/>
            </a:solidFill>
          </a:ln>
        </p:spPr>
      </p:pic>
      <p:sp>
        <p:nvSpPr>
          <p:cNvPr id="5" name="TextBox 4"/>
          <p:cNvSpPr txBox="1">
            <a:spLocks noChangeAspect="1"/>
          </p:cNvSpPr>
          <p:nvPr/>
        </p:nvSpPr>
        <p:spPr>
          <a:xfrm>
            <a:off x="792481" y="2921952"/>
            <a:ext cx="3728720" cy="2092960"/>
          </a:xfrm>
          <a:prstGeom prst="rect">
            <a:avLst/>
          </a:prstGeom>
          <a:noFill/>
        </p:spPr>
        <p:txBody>
          <a:bodyPr wrap="square" rtlCol="0">
            <a:normAutofit lnSpcReduction="10000"/>
          </a:bodyPr>
          <a:lstStyle/>
          <a:p>
            <a:r>
              <a:rPr lang="en-US" dirty="0" smtClean="0"/>
              <a:t>In the top left corner of some web browser windows you will see a list of languages listed horizontally.  The language highlighted, in this example English (US) is displayed.  If language is not displayed in English you can use this tool to change the display to English(US).</a:t>
            </a:r>
            <a:endParaRPr lang="en-US" dirty="0"/>
          </a:p>
        </p:txBody>
      </p:sp>
      <p:pic>
        <p:nvPicPr>
          <p:cNvPr id="7" name="Picture 6"/>
          <p:cNvPicPr>
            <a:picLocks noChangeAspect="1"/>
          </p:cNvPicPr>
          <p:nvPr/>
        </p:nvPicPr>
        <p:blipFill>
          <a:blip r:embed="rId3"/>
          <a:stretch>
            <a:fillRect/>
          </a:stretch>
        </p:blipFill>
        <p:spPr>
          <a:xfrm>
            <a:off x="5322365" y="241210"/>
            <a:ext cx="6542857" cy="3942857"/>
          </a:xfrm>
          <a:prstGeom prst="rect">
            <a:avLst/>
          </a:prstGeom>
          <a:noFill/>
          <a:ln w="25400">
            <a:solidFill>
              <a:schemeClr val="tx1"/>
            </a:solidFill>
          </a:ln>
        </p:spPr>
      </p:pic>
      <p:sp>
        <p:nvSpPr>
          <p:cNvPr id="9" name="TextBox 8"/>
          <p:cNvSpPr txBox="1">
            <a:spLocks noChangeAspect="1"/>
          </p:cNvSpPr>
          <p:nvPr/>
        </p:nvSpPr>
        <p:spPr>
          <a:xfrm>
            <a:off x="5388313" y="4415472"/>
            <a:ext cx="5106967" cy="2092960"/>
          </a:xfrm>
          <a:prstGeom prst="rect">
            <a:avLst/>
          </a:prstGeom>
          <a:noFill/>
        </p:spPr>
        <p:txBody>
          <a:bodyPr wrap="square" rtlCol="0">
            <a:normAutofit/>
          </a:bodyPr>
          <a:lstStyle/>
          <a:p>
            <a:r>
              <a:rPr lang="en-US" dirty="0" smtClean="0"/>
              <a:t>Web browsers, such as Google Chrome, have built-in translation tools.  If you would like to display a web page in a different language you can right click (in Chrome) anywhere on the web page and select the Translate to English option from the list.</a:t>
            </a:r>
            <a:endParaRPr lang="en-US" dirty="0"/>
          </a:p>
        </p:txBody>
      </p:sp>
    </p:spTree>
    <p:extLst>
      <p:ext uri="{BB962C8B-B14F-4D97-AF65-F5344CB8AC3E}">
        <p14:creationId xmlns:p14="http://schemas.microsoft.com/office/powerpoint/2010/main" val="1327456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STARTED</a:t>
            </a:r>
            <a:endParaRPr lang="en-US" dirty="0"/>
          </a:p>
        </p:txBody>
      </p:sp>
      <p:sp>
        <p:nvSpPr>
          <p:cNvPr id="3" name="Content Placeholder 2"/>
          <p:cNvSpPr>
            <a:spLocks noGrp="1"/>
          </p:cNvSpPr>
          <p:nvPr>
            <p:ph idx="1"/>
          </p:nvPr>
        </p:nvSpPr>
        <p:spPr>
          <a:xfrm>
            <a:off x="1141412" y="2249487"/>
            <a:ext cx="9905999" cy="3541714"/>
          </a:xfrm>
        </p:spPr>
        <p:txBody>
          <a:bodyPr/>
          <a:lstStyle/>
          <a:p>
            <a:pPr marL="0" indent="0">
              <a:buNone/>
            </a:pPr>
            <a:r>
              <a:rPr lang="en-US" dirty="0" smtClean="0"/>
              <a:t>The easiest way to access a solicitation is to go to the Town’s Negometrix company profile page.  To get there . . .</a:t>
            </a:r>
          </a:p>
          <a:p>
            <a:pPr>
              <a:buFont typeface="Wingdings" panose="05000000000000000000" pitchFamily="2" charset="2"/>
              <a:buChar char="Ø"/>
            </a:pPr>
            <a:r>
              <a:rPr lang="en-US" dirty="0" smtClean="0"/>
              <a:t>Navigate to </a:t>
            </a:r>
            <a:r>
              <a:rPr lang="en-US" dirty="0">
                <a:hlinkClick r:id="rId2"/>
              </a:rPr>
              <a:t>https://www.townofpalmbeach.com</a:t>
            </a:r>
            <a:r>
              <a:rPr lang="en-US" dirty="0" smtClean="0">
                <a:hlinkClick r:id="rId2"/>
              </a:rPr>
              <a:t>/</a:t>
            </a:r>
            <a:endParaRPr lang="en-US" dirty="0" smtClean="0"/>
          </a:p>
          <a:p>
            <a:pPr>
              <a:buFont typeface="Wingdings" panose="05000000000000000000" pitchFamily="2" charset="2"/>
              <a:buChar char="Ø"/>
            </a:pPr>
            <a:r>
              <a:rPr lang="en-US" dirty="0" smtClean="0"/>
              <a:t>Select Doing Business</a:t>
            </a:r>
          </a:p>
          <a:p>
            <a:pPr>
              <a:buFont typeface="Wingdings" panose="05000000000000000000" pitchFamily="2" charset="2"/>
              <a:buChar char="Ø"/>
            </a:pPr>
            <a:r>
              <a:rPr lang="en-US" dirty="0" smtClean="0"/>
              <a:t>Bids &amp; Requests for Proposals </a:t>
            </a:r>
          </a:p>
          <a:p>
            <a:pPr>
              <a:buFont typeface="Wingdings" panose="05000000000000000000" pitchFamily="2" charset="2"/>
              <a:buChar char="Ø"/>
            </a:pPr>
            <a:r>
              <a:rPr lang="en-US" dirty="0" smtClean="0"/>
              <a:t>Current Solicitations &amp; Bid Results</a:t>
            </a:r>
            <a:endParaRPr lang="en-US" dirty="0"/>
          </a:p>
        </p:txBody>
      </p:sp>
    </p:spTree>
    <p:extLst>
      <p:ext uri="{BB962C8B-B14F-4D97-AF65-F5344CB8AC3E}">
        <p14:creationId xmlns:p14="http://schemas.microsoft.com/office/powerpoint/2010/main" val="1456841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1280" y="2557875"/>
            <a:ext cx="10566400" cy="5211657"/>
          </a:xfrm>
          <a:prstGeom prst="rect">
            <a:avLst/>
          </a:prstGeom>
        </p:spPr>
      </p:pic>
      <p:pic>
        <p:nvPicPr>
          <p:cNvPr id="5" name="Picture 4"/>
          <p:cNvPicPr>
            <a:picLocks noChangeAspect="1"/>
          </p:cNvPicPr>
          <p:nvPr/>
        </p:nvPicPr>
        <p:blipFill>
          <a:blip r:embed="rId3"/>
          <a:stretch>
            <a:fillRect/>
          </a:stretch>
        </p:blipFill>
        <p:spPr>
          <a:xfrm>
            <a:off x="4461950" y="2107470"/>
            <a:ext cx="7047619" cy="2476190"/>
          </a:xfrm>
          <a:prstGeom prst="rect">
            <a:avLst/>
          </a:prstGeom>
          <a:ln w="25400">
            <a:solidFill>
              <a:schemeClr val="bg1"/>
            </a:solidFill>
          </a:ln>
        </p:spPr>
      </p:pic>
      <p:cxnSp>
        <p:nvCxnSpPr>
          <p:cNvPr id="7" name="Straight Connector 6"/>
          <p:cNvCxnSpPr/>
          <p:nvPr/>
        </p:nvCxnSpPr>
        <p:spPr>
          <a:xfrm flipV="1">
            <a:off x="81280" y="2107470"/>
            <a:ext cx="4380670" cy="260827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157150" y="4583660"/>
            <a:ext cx="7352419" cy="151296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1280" y="4715740"/>
            <a:ext cx="4075870" cy="138087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a:spLocks noChangeAspect="1"/>
          </p:cNvSpPr>
          <p:nvPr/>
        </p:nvSpPr>
        <p:spPr>
          <a:xfrm>
            <a:off x="1200590" y="226471"/>
            <a:ext cx="3728720" cy="2092960"/>
          </a:xfrm>
          <a:prstGeom prst="rect">
            <a:avLst/>
          </a:prstGeom>
          <a:noFill/>
        </p:spPr>
        <p:txBody>
          <a:bodyPr wrap="square" rtlCol="0">
            <a:normAutofit/>
          </a:bodyPr>
          <a:lstStyle/>
          <a:p>
            <a:r>
              <a:rPr lang="en-US" sz="2000" dirty="0" smtClean="0">
                <a:solidFill>
                  <a:schemeClr val="bg1"/>
                </a:solidFill>
                <a:latin typeface="Bahnschrift" panose="020B0502040204020203" pitchFamily="34" charset="0"/>
              </a:rPr>
              <a:t>The Public company profile lists all of the Open solicitations for the Town of Palm Beach.</a:t>
            </a:r>
          </a:p>
          <a:p>
            <a:endParaRPr lang="en-US" sz="2000" dirty="0" smtClean="0">
              <a:solidFill>
                <a:schemeClr val="bg1"/>
              </a:solidFill>
              <a:latin typeface="Bahnschrift" panose="020B0502040204020203" pitchFamily="34" charset="0"/>
            </a:endParaRPr>
          </a:p>
          <a:p>
            <a:r>
              <a:rPr lang="en-US" sz="2000" dirty="0" smtClean="0">
                <a:solidFill>
                  <a:schemeClr val="bg1"/>
                </a:solidFill>
                <a:latin typeface="Bahnschrift" panose="020B0502040204020203" pitchFamily="34" charset="0"/>
              </a:rPr>
              <a:t>Click on the solicitation title for which you are interested. </a:t>
            </a:r>
            <a:endParaRPr lang="en-US" sz="2000"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393408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6227" y="1056641"/>
            <a:ext cx="11267623" cy="5557520"/>
          </a:xfrm>
          <a:prstGeom prst="rect">
            <a:avLst/>
          </a:prstGeom>
        </p:spPr>
      </p:pic>
      <p:sp>
        <p:nvSpPr>
          <p:cNvPr id="6" name="Left Brace 5"/>
          <p:cNvSpPr/>
          <p:nvPr/>
        </p:nvSpPr>
        <p:spPr>
          <a:xfrm>
            <a:off x="2747670" y="3129280"/>
            <a:ext cx="660400" cy="2468880"/>
          </a:xfrm>
          <a:prstGeom prst="leftBrace">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a:spLocks noChangeAspect="1"/>
          </p:cNvSpPr>
          <p:nvPr/>
        </p:nvSpPr>
        <p:spPr>
          <a:xfrm>
            <a:off x="758020" y="3317239"/>
            <a:ext cx="1928690" cy="2092960"/>
          </a:xfrm>
          <a:prstGeom prst="rect">
            <a:avLst/>
          </a:prstGeom>
          <a:solidFill>
            <a:schemeClr val="bg2">
              <a:lumMod val="40000"/>
              <a:lumOff val="60000"/>
            </a:schemeClr>
          </a:solidFill>
        </p:spPr>
        <p:txBody>
          <a:bodyPr wrap="square" rtlCol="0">
            <a:normAutofit/>
          </a:bodyPr>
          <a:lstStyle/>
          <a:p>
            <a:pPr algn="r"/>
            <a:r>
              <a:rPr lang="en-US" sz="2000" dirty="0" smtClean="0">
                <a:solidFill>
                  <a:schemeClr val="bg1"/>
                </a:solidFill>
                <a:latin typeface="Bahnschrift" panose="020B0502040204020203" pitchFamily="34" charset="0"/>
              </a:rPr>
              <a:t>This screen will show the General Information about the solicitation.</a:t>
            </a:r>
            <a:endParaRPr lang="en-US" sz="2000" dirty="0">
              <a:solidFill>
                <a:schemeClr val="bg1"/>
              </a:solidFill>
              <a:latin typeface="Bahnschrift" panose="020B0502040204020203" pitchFamily="34" charset="0"/>
            </a:endParaRPr>
          </a:p>
        </p:txBody>
      </p:sp>
      <p:pic>
        <p:nvPicPr>
          <p:cNvPr id="8" name="Picture 7"/>
          <p:cNvPicPr>
            <a:picLocks noChangeAspect="1"/>
          </p:cNvPicPr>
          <p:nvPr/>
        </p:nvPicPr>
        <p:blipFill>
          <a:blip r:embed="rId3"/>
          <a:stretch>
            <a:fillRect/>
          </a:stretch>
        </p:blipFill>
        <p:spPr>
          <a:xfrm>
            <a:off x="5386609" y="4422183"/>
            <a:ext cx="3552381" cy="685714"/>
          </a:xfrm>
          <a:prstGeom prst="rect">
            <a:avLst/>
          </a:prstGeom>
          <a:ln w="25400">
            <a:solidFill>
              <a:schemeClr val="bg1"/>
            </a:solidFill>
          </a:ln>
        </p:spPr>
      </p:pic>
      <p:cxnSp>
        <p:nvCxnSpPr>
          <p:cNvPr id="10" name="Straight Arrow Connector 9"/>
          <p:cNvCxnSpPr/>
          <p:nvPr/>
        </p:nvCxnSpPr>
        <p:spPr>
          <a:xfrm flipV="1">
            <a:off x="4216400" y="5171440"/>
            <a:ext cx="1170209" cy="117856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spect="1"/>
          </p:cNvSpPr>
          <p:nvPr/>
        </p:nvSpPr>
        <p:spPr>
          <a:xfrm>
            <a:off x="4974420" y="21611"/>
            <a:ext cx="5724060" cy="3442949"/>
          </a:xfrm>
          <a:prstGeom prst="rect">
            <a:avLst/>
          </a:prstGeom>
          <a:solidFill>
            <a:schemeClr val="bg2">
              <a:lumMod val="40000"/>
              <a:lumOff val="60000"/>
            </a:schemeClr>
          </a:solidFill>
          <a:ln>
            <a:solidFill>
              <a:schemeClr val="tx1"/>
            </a:solidFill>
          </a:ln>
        </p:spPr>
        <p:txBody>
          <a:bodyPr wrap="square" rtlCol="0">
            <a:normAutofit lnSpcReduction="10000"/>
          </a:bodyPr>
          <a:lstStyle/>
          <a:p>
            <a:r>
              <a:rPr lang="en-US" sz="2000" dirty="0" smtClean="0">
                <a:solidFill>
                  <a:schemeClr val="bg1"/>
                </a:solidFill>
                <a:latin typeface="Bahnschrift" panose="020B0502040204020203" pitchFamily="34" charset="0"/>
              </a:rPr>
              <a:t>At the bottom of the screen you will see a blue button labeled </a:t>
            </a:r>
          </a:p>
          <a:p>
            <a:r>
              <a:rPr lang="en-US" sz="2000" dirty="0" smtClean="0">
                <a:solidFill>
                  <a:schemeClr val="bg1"/>
                </a:solidFill>
                <a:latin typeface="Bahnschrift" panose="020B0502040204020203" pitchFamily="34" charset="0"/>
              </a:rPr>
              <a:t>‘Participate’.</a:t>
            </a:r>
          </a:p>
          <a:p>
            <a:r>
              <a:rPr lang="en-US" sz="2000" dirty="0" smtClean="0">
                <a:solidFill>
                  <a:schemeClr val="bg1"/>
                </a:solidFill>
                <a:latin typeface="Bahnschrift" panose="020B0502040204020203" pitchFamily="34" charset="0"/>
              </a:rPr>
              <a:t>In order to see the full details of the solicitation you MUST select the Participate button.</a:t>
            </a:r>
          </a:p>
          <a:p>
            <a:endParaRPr lang="en-US" sz="2000" dirty="0">
              <a:solidFill>
                <a:schemeClr val="bg1"/>
              </a:solidFill>
              <a:latin typeface="Bahnschrift" panose="020B0502040204020203" pitchFamily="34" charset="0"/>
            </a:endParaRPr>
          </a:p>
          <a:p>
            <a:r>
              <a:rPr lang="en-US" sz="2000" dirty="0" smtClean="0">
                <a:solidFill>
                  <a:schemeClr val="bg1"/>
                </a:solidFill>
                <a:latin typeface="Bahnschrift" panose="020B0502040204020203" pitchFamily="34" charset="0"/>
              </a:rPr>
              <a:t>Selecting ‘Participate’ in no way obligates you to submit a response to this solicitation.  But it is required in order to see more details about the solicitation.</a:t>
            </a:r>
          </a:p>
          <a:p>
            <a:endParaRPr lang="en-US" sz="2000" dirty="0">
              <a:solidFill>
                <a:schemeClr val="bg1"/>
              </a:solidFill>
              <a:latin typeface="Bahnschrift" panose="020B0502040204020203" pitchFamily="34" charset="0"/>
            </a:endParaRPr>
          </a:p>
          <a:p>
            <a:r>
              <a:rPr lang="en-US" sz="2000" dirty="0" smtClean="0">
                <a:solidFill>
                  <a:schemeClr val="bg1"/>
                </a:solidFill>
                <a:latin typeface="Bahnschrift" panose="020B0502040204020203" pitchFamily="34" charset="0"/>
              </a:rPr>
              <a:t>Offer phase = start date - due date</a:t>
            </a:r>
            <a:endParaRPr lang="en-US" sz="2000"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484281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89514" y="3089304"/>
            <a:ext cx="7495238" cy="3000000"/>
          </a:xfrm>
          <a:prstGeom prst="rect">
            <a:avLst/>
          </a:prstGeom>
        </p:spPr>
      </p:pic>
      <p:sp>
        <p:nvSpPr>
          <p:cNvPr id="5" name="TextBox 4"/>
          <p:cNvSpPr txBox="1">
            <a:spLocks noChangeAspect="1"/>
          </p:cNvSpPr>
          <p:nvPr/>
        </p:nvSpPr>
        <p:spPr>
          <a:xfrm>
            <a:off x="1972750" y="429670"/>
            <a:ext cx="6287330" cy="2862169"/>
          </a:xfrm>
          <a:prstGeom prst="rect">
            <a:avLst/>
          </a:prstGeom>
          <a:noFill/>
        </p:spPr>
        <p:txBody>
          <a:bodyPr wrap="square" rtlCol="0">
            <a:normAutofit/>
          </a:bodyPr>
          <a:lstStyle/>
          <a:p>
            <a:r>
              <a:rPr lang="en-US" sz="2000" dirty="0" smtClean="0">
                <a:solidFill>
                  <a:schemeClr val="bg1"/>
                </a:solidFill>
                <a:latin typeface="Bahnschrift" panose="020B0502040204020203" pitchFamily="34" charset="0"/>
              </a:rPr>
              <a:t>After selecting ‘Participate’ this pop-up window will be displayed.</a:t>
            </a:r>
          </a:p>
          <a:p>
            <a:endParaRPr lang="en-US" sz="2000" dirty="0" smtClean="0">
              <a:solidFill>
                <a:schemeClr val="bg1"/>
              </a:solidFill>
              <a:latin typeface="Bahnschrift" panose="020B0502040204020203" pitchFamily="34" charset="0"/>
            </a:endParaRPr>
          </a:p>
          <a:p>
            <a:r>
              <a:rPr lang="en-US" sz="2000" dirty="0" smtClean="0">
                <a:solidFill>
                  <a:schemeClr val="bg1"/>
                </a:solidFill>
                <a:latin typeface="Bahnschrift" panose="020B0502040204020203" pitchFamily="34" charset="0"/>
              </a:rPr>
              <a:t>If you have a Negometrix account you can login.</a:t>
            </a:r>
          </a:p>
          <a:p>
            <a:endParaRPr lang="en-US" sz="2000" dirty="0" smtClean="0">
              <a:solidFill>
                <a:schemeClr val="bg1"/>
              </a:solidFill>
              <a:latin typeface="Bahnschrift" panose="020B0502040204020203" pitchFamily="34" charset="0"/>
            </a:endParaRPr>
          </a:p>
          <a:p>
            <a:r>
              <a:rPr lang="en-US" sz="2000" dirty="0" smtClean="0">
                <a:solidFill>
                  <a:schemeClr val="bg1"/>
                </a:solidFill>
                <a:latin typeface="Bahnschrift" panose="020B0502040204020203" pitchFamily="34" charset="0"/>
              </a:rPr>
              <a:t>If you do not have an account so you will select the</a:t>
            </a:r>
          </a:p>
          <a:p>
            <a:r>
              <a:rPr lang="en-US" sz="2000" dirty="0" smtClean="0">
                <a:solidFill>
                  <a:schemeClr val="bg1"/>
                </a:solidFill>
                <a:latin typeface="Bahnschrift" panose="020B0502040204020203" pitchFamily="34" charset="0"/>
              </a:rPr>
              <a:t>‘Register Company link’</a:t>
            </a:r>
            <a:endParaRPr lang="en-US" sz="2000"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6817817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54880" y="604858"/>
            <a:ext cx="3342640" cy="2585323"/>
          </a:xfrm>
          <a:prstGeom prst="rect">
            <a:avLst/>
          </a:prstGeom>
        </p:spPr>
        <p:txBody>
          <a:bodyPr wrap="square">
            <a:spAutoFit/>
          </a:bodyPr>
          <a:lstStyle/>
          <a:p>
            <a:r>
              <a:rPr lang="en-US" b="1" u="sng" dirty="0" smtClean="0">
                <a:solidFill>
                  <a:schemeClr val="bg1"/>
                </a:solidFill>
                <a:latin typeface="Bahnschrift" panose="020B0502040204020203" pitchFamily="34" charset="0"/>
              </a:rPr>
              <a:t>Register Company</a:t>
            </a:r>
          </a:p>
          <a:p>
            <a:endParaRPr lang="en-US" dirty="0" smtClean="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Registration is very easy, probably the easiest of all the electronic solicitation systems.</a:t>
            </a:r>
          </a:p>
          <a:p>
            <a:endParaRPr lang="en-US" dirty="0">
              <a:solidFill>
                <a:schemeClr val="bg1"/>
              </a:solidFill>
              <a:latin typeface="Bahnschrift" panose="020B0502040204020203" pitchFamily="34" charset="0"/>
            </a:endParaRPr>
          </a:p>
          <a:p>
            <a:r>
              <a:rPr lang="en-US" dirty="0" smtClean="0">
                <a:solidFill>
                  <a:schemeClr val="bg1"/>
                </a:solidFill>
                <a:latin typeface="Bahnschrift" panose="020B0502040204020203" pitchFamily="34" charset="0"/>
              </a:rPr>
              <a:t>Fill in the information as requested.</a:t>
            </a:r>
            <a:endParaRPr lang="en-US" dirty="0">
              <a:solidFill>
                <a:schemeClr val="bg1"/>
              </a:solidFill>
              <a:latin typeface="Bahnschrift" panose="020B0502040204020203" pitchFamily="34" charset="0"/>
            </a:endParaRPr>
          </a:p>
          <a:p>
            <a:endParaRPr lang="en-US" dirty="0">
              <a:solidFill>
                <a:schemeClr val="bg1"/>
              </a:solidFill>
              <a:latin typeface="Bahnschrift" panose="020B0502040204020203" pitchFamily="34" charset="0"/>
            </a:endParaRPr>
          </a:p>
        </p:txBody>
      </p:sp>
      <p:pic>
        <p:nvPicPr>
          <p:cNvPr id="5" name="Picture 4"/>
          <p:cNvPicPr>
            <a:picLocks noChangeAspect="1"/>
          </p:cNvPicPr>
          <p:nvPr/>
        </p:nvPicPr>
        <p:blipFill>
          <a:blip r:embed="rId2"/>
          <a:stretch>
            <a:fillRect/>
          </a:stretch>
        </p:blipFill>
        <p:spPr>
          <a:xfrm>
            <a:off x="160918" y="142240"/>
            <a:ext cx="4120599" cy="6591093"/>
          </a:xfrm>
          <a:prstGeom prst="rect">
            <a:avLst/>
          </a:prstGeom>
        </p:spPr>
      </p:pic>
      <p:pic>
        <p:nvPicPr>
          <p:cNvPr id="7" name="Picture 6"/>
          <p:cNvPicPr>
            <a:picLocks noChangeAspect="1"/>
          </p:cNvPicPr>
          <p:nvPr/>
        </p:nvPicPr>
        <p:blipFill>
          <a:blip r:embed="rId3"/>
          <a:stretch>
            <a:fillRect/>
          </a:stretch>
        </p:blipFill>
        <p:spPr>
          <a:xfrm>
            <a:off x="8461639" y="107203"/>
            <a:ext cx="3476361" cy="6638778"/>
          </a:xfrm>
          <a:prstGeom prst="rect">
            <a:avLst/>
          </a:prstGeom>
        </p:spPr>
      </p:pic>
    </p:spTree>
    <p:extLst>
      <p:ext uri="{BB962C8B-B14F-4D97-AF65-F5344CB8AC3E}">
        <p14:creationId xmlns:p14="http://schemas.microsoft.com/office/powerpoint/2010/main" val="8919011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161</TotalTime>
  <Words>1252</Words>
  <Application>Microsoft Office PowerPoint</Application>
  <PresentationFormat>Widescreen</PresentationFormat>
  <Paragraphs>100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Bahnschrift</vt:lpstr>
      <vt:lpstr>Trebuchet MS</vt:lpstr>
      <vt:lpstr>Tw Cen MT</vt:lpstr>
      <vt:lpstr>Wingdings</vt:lpstr>
      <vt:lpstr>Circuit</vt:lpstr>
      <vt:lpstr>TOWN OF PALM BEACH ELECTRONIC SOLICITATION SYSTEM</vt:lpstr>
      <vt:lpstr>Welcome</vt:lpstr>
      <vt:lpstr>LANGUAGE</vt:lpstr>
      <vt:lpstr>Language tools</vt:lpstr>
      <vt:lpstr>GET STARTED</vt:lpstr>
      <vt:lpstr>PowerPoint Presentation</vt:lpstr>
      <vt:lpstr>PowerPoint Presentation</vt:lpstr>
      <vt:lpstr>PowerPoint Presentation</vt:lpstr>
      <vt:lpstr>PowerPoint Presentation</vt:lpstr>
      <vt:lpstr>PowerPoint Presentation</vt:lpstr>
      <vt:lpstr>PowerPoint Presentation</vt:lpstr>
      <vt:lpstr>START</vt:lpstr>
      <vt:lpstr>PowerPoint Presentation</vt:lpstr>
      <vt:lpstr>Definitions</vt:lpstr>
      <vt:lpstr>PowerPoint Presentation</vt:lpstr>
      <vt:lpstr>PowerPoint Presentation</vt:lpstr>
      <vt:lpstr>PowerPoint Presentation</vt:lpstr>
      <vt:lpstr>PowerPoint Presentation</vt:lpstr>
      <vt:lpstr>PRICE SHEET</vt:lpstr>
      <vt:lpstr>PowerPoint Presentation</vt:lpstr>
      <vt:lpstr>WRAP UP</vt:lpstr>
      <vt:lpstr>Questions and answers</vt:lpstr>
      <vt:lpstr>support</vt:lpstr>
    </vt:vector>
  </TitlesOfParts>
  <Company>City of Leesburg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LEESBURG ELECTRONIC SOLICITATION SYSTEM</dc:title>
  <dc:creator>Mike Thornton</dc:creator>
  <cp:lastModifiedBy>Eric Shibley</cp:lastModifiedBy>
  <cp:revision>21</cp:revision>
  <dcterms:created xsi:type="dcterms:W3CDTF">2018-08-07T14:26:33Z</dcterms:created>
  <dcterms:modified xsi:type="dcterms:W3CDTF">2019-01-17T14:36:24Z</dcterms:modified>
</cp:coreProperties>
</file>