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1"/>
  </p:notesMasterIdLst>
  <p:handoutMasterIdLst>
    <p:handoutMasterId r:id="rId32"/>
  </p:handoutMasterIdLst>
  <p:sldIdLst>
    <p:sldId id="661" r:id="rId5"/>
    <p:sldId id="258" r:id="rId6"/>
    <p:sldId id="259" r:id="rId7"/>
    <p:sldId id="260" r:id="rId8"/>
    <p:sldId id="261" r:id="rId9"/>
    <p:sldId id="666" r:id="rId10"/>
    <p:sldId id="667" r:id="rId11"/>
    <p:sldId id="668" r:id="rId12"/>
    <p:sldId id="669" r:id="rId13"/>
    <p:sldId id="670" r:id="rId14"/>
    <p:sldId id="671" r:id="rId15"/>
    <p:sldId id="672" r:id="rId16"/>
    <p:sldId id="674" r:id="rId17"/>
    <p:sldId id="675" r:id="rId18"/>
    <p:sldId id="676" r:id="rId19"/>
    <p:sldId id="679" r:id="rId20"/>
    <p:sldId id="680" r:id="rId21"/>
    <p:sldId id="681" r:id="rId22"/>
    <p:sldId id="682" r:id="rId23"/>
    <p:sldId id="683" r:id="rId24"/>
    <p:sldId id="684" r:id="rId25"/>
    <p:sldId id="686" r:id="rId26"/>
    <p:sldId id="687" r:id="rId27"/>
    <p:sldId id="688" r:id="rId28"/>
    <p:sldId id="689" r:id="rId29"/>
    <p:sldId id="690" r:id="rId30"/>
  </p:sldIdLst>
  <p:sldSz cx="128016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e Swigler" initials="DS" lastIdx="32" clrIdx="0">
    <p:extLst>
      <p:ext uri="{19B8F6BF-5375-455C-9EA6-DF929625EA0E}">
        <p15:presenceInfo xmlns:p15="http://schemas.microsoft.com/office/powerpoint/2012/main" userId="S::dswigler@baird.com::bf709004-4258-4a80-8099-363588b1fe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6CAD5"/>
    <a:srgbClr val="002436"/>
    <a:srgbClr val="235577"/>
    <a:srgbClr val="527490"/>
    <a:srgbClr val="003624"/>
    <a:srgbClr val="7C461E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7" autoAdjust="0"/>
    <p:restoredTop sz="94280" autoAdjust="0"/>
  </p:normalViewPr>
  <p:slideViewPr>
    <p:cSldViewPr snapToGrid="0">
      <p:cViewPr varScale="1">
        <p:scale>
          <a:sx n="69" d="100"/>
          <a:sy n="69" d="100"/>
        </p:scale>
        <p:origin x="48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800"/>
    </p:cViewPr>
  </p:sorter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l">
              <a:defRPr sz="13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r">
              <a:defRPr sz="1300"/>
            </a:lvl1pPr>
          </a:lstStyle>
          <a:p>
            <a:fld id="{615699C3-B3EF-4D1F-97C2-691E0E3996E9}" type="datetimeFigureOut">
              <a:rPr lang="en-CA" smtClean="0"/>
              <a:t>15/08/2019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l">
              <a:defRPr sz="1300"/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r">
              <a:defRPr sz="1300"/>
            </a:lvl1pPr>
          </a:lstStyle>
          <a:p>
            <a:fld id="{63560179-B223-4FF6-9513-1F66061AE77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7779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l">
              <a:defRPr sz="13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r">
              <a:defRPr sz="1300"/>
            </a:lvl1pPr>
          </a:lstStyle>
          <a:p>
            <a:fld id="{7E18EFD9-9AA8-4C7C-8E5B-D781A6DD9986}" type="datetimeFigureOut">
              <a:rPr lang="en-CA" smtClean="0"/>
              <a:t>15/08/2019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95313" y="1173163"/>
            <a:ext cx="59118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5" tIns="47113" rIns="94225" bIns="47113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5" tIns="47113" rIns="94225" bIns="4711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l">
              <a:defRPr sz="13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r">
              <a:defRPr sz="1300"/>
            </a:lvl1pPr>
          </a:lstStyle>
          <a:p>
            <a:fld id="{F7ECDD62-EEE0-42A7-AB7B-BFEE9264657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9738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5914" rtl="0" eaLnBrk="1" latinLnBrk="0" hangingPunct="1">
      <a:defRPr sz="1189" kern="1200">
        <a:solidFill>
          <a:schemeClr val="tx1"/>
        </a:solidFill>
        <a:latin typeface="+mn-lt"/>
        <a:ea typeface="+mn-ea"/>
        <a:cs typeface="+mn-cs"/>
      </a:defRPr>
    </a:lvl1pPr>
    <a:lvl2pPr marL="452958" algn="l" defTabSz="905914" rtl="0" eaLnBrk="1" latinLnBrk="0" hangingPunct="1">
      <a:defRPr sz="1189" kern="1200">
        <a:solidFill>
          <a:schemeClr val="tx1"/>
        </a:solidFill>
        <a:latin typeface="+mn-lt"/>
        <a:ea typeface="+mn-ea"/>
        <a:cs typeface="+mn-cs"/>
      </a:defRPr>
    </a:lvl2pPr>
    <a:lvl3pPr marL="905914" algn="l" defTabSz="905914" rtl="0" eaLnBrk="1" latinLnBrk="0" hangingPunct="1">
      <a:defRPr sz="1189" kern="1200">
        <a:solidFill>
          <a:schemeClr val="tx1"/>
        </a:solidFill>
        <a:latin typeface="+mn-lt"/>
        <a:ea typeface="+mn-ea"/>
        <a:cs typeface="+mn-cs"/>
      </a:defRPr>
    </a:lvl3pPr>
    <a:lvl4pPr marL="1358872" algn="l" defTabSz="905914" rtl="0" eaLnBrk="1" latinLnBrk="0" hangingPunct="1">
      <a:defRPr sz="1189" kern="1200">
        <a:solidFill>
          <a:schemeClr val="tx1"/>
        </a:solidFill>
        <a:latin typeface="+mn-lt"/>
        <a:ea typeface="+mn-ea"/>
        <a:cs typeface="+mn-cs"/>
      </a:defRPr>
    </a:lvl4pPr>
    <a:lvl5pPr marL="1811828" algn="l" defTabSz="905914" rtl="0" eaLnBrk="1" latinLnBrk="0" hangingPunct="1">
      <a:defRPr sz="1189" kern="1200">
        <a:solidFill>
          <a:schemeClr val="tx1"/>
        </a:solidFill>
        <a:latin typeface="+mn-lt"/>
        <a:ea typeface="+mn-ea"/>
        <a:cs typeface="+mn-cs"/>
      </a:defRPr>
    </a:lvl5pPr>
    <a:lvl6pPr marL="2264786" algn="l" defTabSz="905914" rtl="0" eaLnBrk="1" latinLnBrk="0" hangingPunct="1">
      <a:defRPr sz="1189" kern="1200">
        <a:solidFill>
          <a:schemeClr val="tx1"/>
        </a:solidFill>
        <a:latin typeface="+mn-lt"/>
        <a:ea typeface="+mn-ea"/>
        <a:cs typeface="+mn-cs"/>
      </a:defRPr>
    </a:lvl6pPr>
    <a:lvl7pPr marL="2717744" algn="l" defTabSz="905914" rtl="0" eaLnBrk="1" latinLnBrk="0" hangingPunct="1">
      <a:defRPr sz="1189" kern="1200">
        <a:solidFill>
          <a:schemeClr val="tx1"/>
        </a:solidFill>
        <a:latin typeface="+mn-lt"/>
        <a:ea typeface="+mn-ea"/>
        <a:cs typeface="+mn-cs"/>
      </a:defRPr>
    </a:lvl7pPr>
    <a:lvl8pPr marL="3170700" algn="l" defTabSz="905914" rtl="0" eaLnBrk="1" latinLnBrk="0" hangingPunct="1">
      <a:defRPr sz="1189" kern="1200">
        <a:solidFill>
          <a:schemeClr val="tx1"/>
        </a:solidFill>
        <a:latin typeface="+mn-lt"/>
        <a:ea typeface="+mn-ea"/>
        <a:cs typeface="+mn-cs"/>
      </a:defRPr>
    </a:lvl8pPr>
    <a:lvl9pPr marL="3623658" algn="l" defTabSz="905914" rtl="0" eaLnBrk="1" latinLnBrk="0" hangingPunct="1">
      <a:defRPr sz="118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CDD62-EEE0-42A7-AB7B-BFEE9264657D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3459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CDD62-EEE0-42A7-AB7B-BFEE9264657D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0079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924424"/>
            <a:ext cx="11887200" cy="914400"/>
          </a:xfrm>
        </p:spPr>
        <p:txBody>
          <a:bodyPr lIns="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F4F4F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(32pt)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838824"/>
            <a:ext cx="11887200" cy="635896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F4F4F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(20pt)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474720"/>
            <a:ext cx="2880360" cy="182880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100" baseline="0">
                <a:solidFill>
                  <a:srgbClr val="F4F4F4"/>
                </a:solidFill>
              </a:defRPr>
            </a:lvl1pPr>
          </a:lstStyle>
          <a:p>
            <a:pPr lvl="0"/>
            <a:r>
              <a:rPr lang="en-CA" dirty="0"/>
              <a:t>Insert Date (Month, XX, 2016)</a:t>
            </a:r>
          </a:p>
        </p:txBody>
      </p:sp>
    </p:spTree>
    <p:extLst>
      <p:ext uri="{BB962C8B-B14F-4D97-AF65-F5344CB8AC3E}">
        <p14:creationId xmlns:p14="http://schemas.microsoft.com/office/powerpoint/2010/main" val="165870713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365124"/>
            <a:ext cx="3411855" cy="5991225"/>
          </a:xfrm>
        </p:spPr>
        <p:txBody>
          <a:bodyPr vert="eaVert">
            <a:normAutofit/>
          </a:bodyPr>
          <a:lstStyle>
            <a:lvl1pPr>
              <a:defRPr sz="3000" b="1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65125"/>
            <a:ext cx="8246745" cy="5991224"/>
          </a:xfrm>
        </p:spPr>
        <p:txBody>
          <a:bodyPr vert="eaVert"/>
          <a:lstStyle>
            <a:lvl1pPr>
              <a:defRPr>
                <a:solidFill>
                  <a:srgbClr val="002436"/>
                </a:solidFill>
              </a:defRPr>
            </a:lvl1pPr>
            <a:lvl2pPr>
              <a:defRPr>
                <a:solidFill>
                  <a:srgbClr val="002436"/>
                </a:solidFill>
              </a:defRPr>
            </a:lvl2pPr>
            <a:lvl3pPr>
              <a:defRPr>
                <a:solidFill>
                  <a:srgbClr val="002436"/>
                </a:solidFill>
              </a:defRPr>
            </a:lvl3pPr>
            <a:lvl4pPr>
              <a:defRPr>
                <a:solidFill>
                  <a:srgbClr val="002436"/>
                </a:solidFill>
              </a:defRPr>
            </a:lvl4pPr>
            <a:lvl5pPr>
              <a:defRPr>
                <a:solidFill>
                  <a:srgbClr val="00243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56351"/>
            <a:ext cx="2880360" cy="365125"/>
          </a:xfrm>
        </p:spPr>
        <p:txBody>
          <a:bodyPr/>
          <a:lstStyle/>
          <a:p>
            <a:fld id="{0E72E39E-97BA-41D5-9795-A5A39CBD209E}" type="datetime4">
              <a:rPr lang="en-US" smtClean="0"/>
              <a:t>August 15, 2019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83430" y="6356351"/>
            <a:ext cx="432054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92640" y="6356350"/>
            <a:ext cx="2880360" cy="365125"/>
          </a:xfrm>
        </p:spPr>
        <p:txBody>
          <a:bodyPr/>
          <a:lstStyle/>
          <a:p>
            <a:fld id="{7CCF6BED-E753-4E4C-9D39-8ECF4F4091A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6403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365760"/>
            <a:ext cx="11658600" cy="1097280"/>
          </a:xfrm>
        </p:spPr>
        <p:txBody>
          <a:bodyPr>
            <a:noAutofit/>
          </a:bodyPr>
          <a:lstStyle>
            <a:lvl1pPr>
              <a:defRPr lang="en-CA" sz="3000" b="1" i="0" u="none" strike="noStrike" baseline="0" smtClean="0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(30pt)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554479"/>
            <a:ext cx="11658600" cy="4801871"/>
          </a:xfrm>
        </p:spPr>
        <p:txBody>
          <a:bodyPr/>
          <a:lstStyle>
            <a:lvl1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 (28pt)</a:t>
            </a:r>
          </a:p>
          <a:p>
            <a:pPr lvl="1"/>
            <a:r>
              <a:rPr lang="en-US" dirty="0"/>
              <a:t>Second level (24pt)</a:t>
            </a:r>
          </a:p>
          <a:p>
            <a:pPr lvl="2"/>
            <a:r>
              <a:rPr lang="en-US" dirty="0"/>
              <a:t>Third level (20pt)</a:t>
            </a:r>
          </a:p>
          <a:p>
            <a:pPr lvl="3"/>
            <a:r>
              <a:rPr lang="en-US" dirty="0"/>
              <a:t>Fourth level (18pt)</a:t>
            </a:r>
          </a:p>
          <a:p>
            <a:pPr lvl="4"/>
            <a:r>
              <a:rPr lang="en-US" dirty="0"/>
              <a:t>Fifth level (18pt)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56351"/>
            <a:ext cx="2880360" cy="365760"/>
          </a:xfrm>
        </p:spPr>
        <p:txBody>
          <a:bodyPr/>
          <a:lstStyle/>
          <a:p>
            <a:fld id="{9804ADB8-42AD-47BD-80B7-81F584BDC844}" type="datetime4">
              <a:rPr lang="en-US" smtClean="0"/>
              <a:t>August 15, 2019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83430" y="6356351"/>
            <a:ext cx="4320540" cy="36576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92640" y="6356351"/>
            <a:ext cx="2880360" cy="365760"/>
          </a:xfrm>
        </p:spPr>
        <p:txBody>
          <a:bodyPr/>
          <a:lstStyle/>
          <a:p>
            <a:fld id="{7CCF6BED-E753-4E4C-9D39-8ECF4F4091A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7137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365126"/>
            <a:ext cx="11658600" cy="109728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(30pt)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54480"/>
            <a:ext cx="5760720" cy="4800600"/>
          </a:xfrm>
        </p:spPr>
        <p:txBody>
          <a:bodyPr/>
          <a:lstStyle>
            <a:lvl1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2280" y="1554480"/>
            <a:ext cx="5760720" cy="4800600"/>
          </a:xfrm>
        </p:spPr>
        <p:txBody>
          <a:bodyPr/>
          <a:lstStyle>
            <a:lvl1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56351"/>
            <a:ext cx="2880360" cy="365125"/>
          </a:xfrm>
        </p:spPr>
        <p:txBody>
          <a:bodyPr/>
          <a:lstStyle/>
          <a:p>
            <a:fld id="{3D370387-EE2C-42A1-85E7-7B20DA3B5098}" type="datetime4">
              <a:rPr lang="en-US" smtClean="0"/>
              <a:t>August 15, 2019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83430" y="6356351"/>
            <a:ext cx="432054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92640" y="6356351"/>
            <a:ext cx="2880360" cy="365125"/>
          </a:xfrm>
        </p:spPr>
        <p:txBody>
          <a:bodyPr/>
          <a:lstStyle/>
          <a:p>
            <a:fld id="{7CCF6BED-E753-4E4C-9D39-8ECF4F4091A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487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126"/>
            <a:ext cx="11658600" cy="109728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54480"/>
            <a:ext cx="5760720" cy="822960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505075"/>
            <a:ext cx="5760720" cy="3850324"/>
          </a:xfrm>
        </p:spPr>
        <p:txBody>
          <a:bodyPr/>
          <a:lstStyle>
            <a:lvl1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12280" y="1554480"/>
            <a:ext cx="576072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12280" y="2470465"/>
            <a:ext cx="5760720" cy="3884933"/>
          </a:xfrm>
        </p:spPr>
        <p:txBody>
          <a:bodyPr/>
          <a:lstStyle>
            <a:lvl1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356351"/>
            <a:ext cx="2880360" cy="365125"/>
          </a:xfrm>
        </p:spPr>
        <p:txBody>
          <a:bodyPr/>
          <a:lstStyle/>
          <a:p>
            <a:fld id="{1C4E6E9D-0B1A-4F68-A364-B943368AC582}" type="datetime4">
              <a:rPr lang="en-US" smtClean="0"/>
              <a:t>August 15, 2019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83430" y="6356351"/>
            <a:ext cx="432054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692640" y="6356351"/>
            <a:ext cx="2880360" cy="365125"/>
          </a:xfrm>
        </p:spPr>
        <p:txBody>
          <a:bodyPr/>
          <a:lstStyle/>
          <a:p>
            <a:fld id="{7CCF6BED-E753-4E4C-9D39-8ECF4F4091A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6252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843784"/>
            <a:ext cx="11887200" cy="914400"/>
          </a:xfrm>
        </p:spPr>
        <p:txBody>
          <a:bodyPr anchor="b">
            <a:normAutofit/>
          </a:bodyPr>
          <a:lstStyle>
            <a:lvl1pPr>
              <a:defRPr sz="3000" b="1" baseline="0"/>
            </a:lvl1pPr>
          </a:lstStyle>
          <a:p>
            <a:r>
              <a:rPr lang="en-US" dirty="0"/>
              <a:t>Slide Break – Subsection (30pt, Bold)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588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125"/>
            <a:ext cx="11658600" cy="109728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356351"/>
            <a:ext cx="2880360" cy="365125"/>
          </a:xfrm>
        </p:spPr>
        <p:txBody>
          <a:bodyPr/>
          <a:lstStyle/>
          <a:p>
            <a:fld id="{E9E8ECAB-4CD3-48F5-BE8F-5FF9593CEC3B}" type="datetime4">
              <a:rPr lang="en-US" smtClean="0"/>
              <a:t>August 15, 2019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83430" y="6356351"/>
            <a:ext cx="432054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92640" y="6386330"/>
            <a:ext cx="2880360" cy="365125"/>
          </a:xfrm>
        </p:spPr>
        <p:txBody>
          <a:bodyPr/>
          <a:lstStyle/>
          <a:p>
            <a:fld id="{7CCF6BED-E753-4E4C-9D39-8ECF4F4091A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249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6356351"/>
            <a:ext cx="2880360" cy="365125"/>
          </a:xfrm>
        </p:spPr>
        <p:txBody>
          <a:bodyPr/>
          <a:lstStyle/>
          <a:p>
            <a:fld id="{5499FBE6-D28E-4D19-A505-2FC1DE73DE1C}" type="datetime4">
              <a:rPr lang="en-US" smtClean="0"/>
              <a:t>August 15, 2019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83430" y="6356351"/>
            <a:ext cx="432054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2640" y="6356351"/>
            <a:ext cx="2880360" cy="365125"/>
          </a:xfrm>
        </p:spPr>
        <p:txBody>
          <a:bodyPr/>
          <a:lstStyle/>
          <a:p>
            <a:fld id="{7CCF6BED-E753-4E4C-9D39-8ECF4F4091A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2099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"/>
            <a:ext cx="4572000" cy="1554480"/>
          </a:xfrm>
        </p:spPr>
        <p:txBody>
          <a:bodyPr anchor="b">
            <a:normAutofit/>
          </a:bodyPr>
          <a:lstStyle>
            <a:lvl1pPr>
              <a:defRPr sz="3000" b="1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280" y="365760"/>
            <a:ext cx="6959009" cy="5990589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57399"/>
            <a:ext cx="4572000" cy="4298951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56350"/>
            <a:ext cx="2880360" cy="365125"/>
          </a:xfrm>
        </p:spPr>
        <p:txBody>
          <a:bodyPr/>
          <a:lstStyle/>
          <a:p>
            <a:fld id="{550EF248-E0D5-48B3-ABF0-D64E07B074D9}" type="datetime4">
              <a:rPr lang="en-US" smtClean="0"/>
              <a:t>August 15, 2019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92640" y="6356349"/>
            <a:ext cx="2880360" cy="365125"/>
          </a:xfrm>
        </p:spPr>
        <p:txBody>
          <a:bodyPr/>
          <a:lstStyle/>
          <a:p>
            <a:fld id="{7CCF6BED-E753-4E4C-9D39-8ECF4F4091A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44153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125"/>
            <a:ext cx="11658600" cy="109728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0024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54480"/>
            <a:ext cx="11658600" cy="4800600"/>
          </a:xfrm>
        </p:spPr>
        <p:txBody>
          <a:bodyPr vert="eaVert"/>
          <a:lstStyle>
            <a:lvl1pPr>
              <a:defRPr>
                <a:solidFill>
                  <a:srgbClr val="002436"/>
                </a:solidFill>
              </a:defRPr>
            </a:lvl1pPr>
            <a:lvl2pPr>
              <a:defRPr>
                <a:solidFill>
                  <a:srgbClr val="002436"/>
                </a:solidFill>
              </a:defRPr>
            </a:lvl2pPr>
            <a:lvl3pPr>
              <a:defRPr>
                <a:solidFill>
                  <a:srgbClr val="002436"/>
                </a:solidFill>
              </a:defRPr>
            </a:lvl3pPr>
            <a:lvl4pPr>
              <a:defRPr>
                <a:solidFill>
                  <a:srgbClr val="002436"/>
                </a:solidFill>
              </a:defRPr>
            </a:lvl4pPr>
            <a:lvl5pPr>
              <a:defRPr>
                <a:solidFill>
                  <a:srgbClr val="00243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56351"/>
            <a:ext cx="2880360" cy="365125"/>
          </a:xfrm>
        </p:spPr>
        <p:txBody>
          <a:bodyPr/>
          <a:lstStyle/>
          <a:p>
            <a:fld id="{5F2581AA-B414-4CCC-94C0-1A39D7D3D25B}" type="datetime4">
              <a:rPr lang="en-US" smtClean="0"/>
              <a:t>August 15, 2019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83430" y="6356351"/>
            <a:ext cx="432054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92640" y="6356351"/>
            <a:ext cx="2880360" cy="365125"/>
          </a:xfrm>
        </p:spPr>
        <p:txBody>
          <a:bodyPr/>
          <a:lstStyle/>
          <a:p>
            <a:fld id="{7CCF6BED-E753-4E4C-9D39-8ECF4F4091A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880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365126"/>
            <a:ext cx="110413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1825625"/>
            <a:ext cx="110413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2E20C-9763-488B-9900-0C1D90CBEAD5}" type="datetime4">
              <a:rPr lang="en-US" smtClean="0"/>
              <a:t>August 15, 2019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6356351"/>
            <a:ext cx="43205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F6BED-E753-4E4C-9D39-8ECF4F4091A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471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9" r:id="rId4"/>
    <p:sldLayoutId id="2147483696" r:id="rId5"/>
    <p:sldLayoutId id="2147483690" r:id="rId6"/>
    <p:sldLayoutId id="2147483691" r:id="rId7"/>
    <p:sldLayoutId id="2147483692" r:id="rId8"/>
    <p:sldLayoutId id="2147483694" r:id="rId9"/>
    <p:sldLayoutId id="2147483695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bolchoz@emgmarinas.com" TargetMode="External"/><Relationship Id="rId2" Type="http://schemas.openxmlformats.org/officeDocument/2006/relationships/hyperlink" Target="mailto:kthompson@bellingham-marine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msears@sfmarinausa.co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99C85-DD94-4B05-A947-B8A899ED8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16750" b="9794"/>
          <a:stretch/>
        </p:blipFill>
        <p:spPr>
          <a:xfrm>
            <a:off x="693647" y="0"/>
            <a:ext cx="12107953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A7D99A0-0CB4-464F-950C-37EC86FA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Town Marina Project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8B9203-54B0-470C-B1C5-F6BE84480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Bidder Workshop</a:t>
            </a:r>
          </a:p>
          <a:p>
            <a:pPr marL="0" indent="0">
              <a:buNone/>
            </a:pPr>
            <a:r>
              <a:rPr lang="en-US" dirty="0"/>
              <a:t>August 15, 2019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A1F938-22C9-4552-9B1F-1D90206B40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85" y="6072355"/>
            <a:ext cx="2294021" cy="6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71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93A30-3ECC-4BF5-8C38-54F1A59A8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 Demolition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0747A-8D4E-4D56-AFA8-E662256C3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Docks are fixed, concrete pile supported docks</a:t>
            </a:r>
          </a:p>
          <a:p>
            <a:r>
              <a:rPr lang="en-US" dirty="0"/>
              <a:t>Concrete bents</a:t>
            </a:r>
          </a:p>
          <a:p>
            <a:r>
              <a:rPr lang="en-US" dirty="0"/>
              <a:t>Aluminum decking</a:t>
            </a:r>
          </a:p>
          <a:p>
            <a:r>
              <a:rPr lang="en-US" dirty="0"/>
              <a:t>Typical utilities</a:t>
            </a:r>
          </a:p>
          <a:p>
            <a:endParaRPr lang="en-GB" dirty="0"/>
          </a:p>
          <a:p>
            <a:r>
              <a:rPr lang="en-GB" dirty="0"/>
              <a:t>Sufficient as-builts are available and will be provided</a:t>
            </a:r>
          </a:p>
        </p:txBody>
      </p:sp>
    </p:spTree>
    <p:extLst>
      <p:ext uri="{BB962C8B-B14F-4D97-AF65-F5344CB8AC3E}">
        <p14:creationId xmlns:p14="http://schemas.microsoft.com/office/powerpoint/2010/main" val="691219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BED8A-C85D-4D7E-9C77-D867C8B9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Demolition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C21F4-CF9E-40B5-8368-06B440FB7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54479"/>
            <a:ext cx="4446494" cy="4801871"/>
          </a:xfrm>
        </p:spPr>
        <p:txBody>
          <a:bodyPr/>
          <a:lstStyle/>
          <a:p>
            <a:r>
              <a:rPr lang="en-US" dirty="0"/>
              <a:t>Building material and utility infrastructure to be disposed of at an upland landfill</a:t>
            </a:r>
          </a:p>
          <a:p>
            <a:r>
              <a:rPr lang="en-US" dirty="0"/>
              <a:t>Concrete pieces may be disposed of offshore</a:t>
            </a:r>
          </a:p>
          <a:p>
            <a:pPr lvl="1"/>
            <a:r>
              <a:rPr lang="en-US" dirty="0"/>
              <a:t>Palm Beach County Mid-Depth Artificial Reef</a:t>
            </a:r>
          </a:p>
          <a:p>
            <a:pPr lvl="1"/>
            <a:r>
              <a:rPr lang="en-US" dirty="0"/>
              <a:t>1 mile from Lake Worth Inlet</a:t>
            </a:r>
          </a:p>
          <a:p>
            <a:pPr lvl="1"/>
            <a:r>
              <a:rPr lang="en-US" dirty="0"/>
              <a:t>Pieces must be sufficiently large</a:t>
            </a:r>
            <a:endParaRPr lang="en-GB" dirty="0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5A5114E-730D-4C34-A5C9-AFEA79BE8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48542" r="67255" b="15280"/>
          <a:stretch/>
        </p:blipFill>
        <p:spPr>
          <a:xfrm>
            <a:off x="5763985" y="1258932"/>
            <a:ext cx="6809015" cy="5392964"/>
          </a:xfrm>
          <a:prstGeom prst="rect">
            <a:avLst/>
          </a:prstGeom>
          <a:ln w="25400">
            <a:solidFill>
              <a:srgbClr val="2355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19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D3B9-FEEA-4E16-BC2D-DE1C9FE4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Floating Docks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AFC05-51CB-409D-82A8-9B37A68FA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54479"/>
            <a:ext cx="11658600" cy="48018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Design, manufacture and install four new concrete floating docks</a:t>
            </a:r>
          </a:p>
          <a:p>
            <a:pPr lvl="1"/>
            <a:r>
              <a:rPr lang="en-US" dirty="0"/>
              <a:t>Layout and performance criteria will be provided</a:t>
            </a:r>
          </a:p>
          <a:p>
            <a:endParaRPr lang="en-US" dirty="0"/>
          </a:p>
          <a:p>
            <a:r>
              <a:rPr lang="en-US" dirty="0"/>
              <a:t>Three manufacturers have been pre-qualified to provide the docks:</a:t>
            </a:r>
          </a:p>
          <a:p>
            <a:pPr lvl="1"/>
            <a:r>
              <a:rPr lang="en-US" dirty="0"/>
              <a:t>Bellingham Marine</a:t>
            </a:r>
          </a:p>
          <a:p>
            <a:pPr lvl="2"/>
            <a:r>
              <a:rPr lang="en-US" dirty="0"/>
              <a:t>Kevin Thompson, </a:t>
            </a:r>
            <a:r>
              <a:rPr lang="en-US" dirty="0">
                <a:hlinkClick r:id="rId2"/>
              </a:rPr>
              <a:t>kthompson@bellingham-marine.com</a:t>
            </a:r>
            <a:r>
              <a:rPr lang="en-US" dirty="0"/>
              <a:t>, (904) 380-3271</a:t>
            </a:r>
          </a:p>
          <a:p>
            <a:pPr lvl="1"/>
            <a:r>
              <a:rPr lang="en-US" dirty="0"/>
              <a:t>EMC USA LLC</a:t>
            </a:r>
          </a:p>
          <a:p>
            <a:pPr lvl="2"/>
            <a:r>
              <a:rPr lang="en-US" dirty="0"/>
              <a:t>Michael Bolchoz, </a:t>
            </a:r>
            <a:r>
              <a:rPr lang="en-US" dirty="0">
                <a:hlinkClick r:id="rId3"/>
              </a:rPr>
              <a:t>michael.bolchoz@emgmarinas.com</a:t>
            </a:r>
            <a:r>
              <a:rPr lang="en-US" dirty="0"/>
              <a:t>, (803) 727-8579</a:t>
            </a:r>
          </a:p>
          <a:p>
            <a:pPr lvl="1"/>
            <a:r>
              <a:rPr lang="en-US" dirty="0"/>
              <a:t>SF Marina Systems USA</a:t>
            </a:r>
          </a:p>
          <a:p>
            <a:pPr lvl="2"/>
            <a:r>
              <a:rPr lang="en-US" dirty="0"/>
              <a:t>Mason Sears, </a:t>
            </a:r>
            <a:r>
              <a:rPr lang="en-US" dirty="0">
                <a:hlinkClick r:id="rId4"/>
              </a:rPr>
              <a:t>hmsears@sfmarinausa.com</a:t>
            </a:r>
            <a:r>
              <a:rPr lang="en-US" dirty="0"/>
              <a:t>, (207) 347 4237</a:t>
            </a:r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r>
              <a:rPr lang="en-GB" dirty="0"/>
              <a:t>Only docks from pre-qualified manufacturers will be accepted</a:t>
            </a:r>
          </a:p>
        </p:txBody>
      </p:sp>
    </p:spTree>
    <p:extLst>
      <p:ext uri="{BB962C8B-B14F-4D97-AF65-F5344CB8AC3E}">
        <p14:creationId xmlns:p14="http://schemas.microsoft.com/office/powerpoint/2010/main" val="2176453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A6608-0762-4172-A61F-3E4BEEACA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Floating Docks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A4BF8-372E-463F-914A-1EC586A6E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77 slips + 7 MST</a:t>
            </a:r>
          </a:p>
          <a:p>
            <a:r>
              <a:rPr lang="en-US" dirty="0"/>
              <a:t>Vessels 55’ to 294’</a:t>
            </a:r>
          </a:p>
          <a:p>
            <a:endParaRPr lang="en-US" dirty="0"/>
          </a:p>
          <a:p>
            <a:r>
              <a:rPr lang="en-US" dirty="0" err="1"/>
              <a:t>Headwalk</a:t>
            </a:r>
            <a:r>
              <a:rPr lang="en-US" dirty="0"/>
              <a:t> 14-16’</a:t>
            </a:r>
          </a:p>
          <a:p>
            <a:r>
              <a:rPr lang="en-US" dirty="0"/>
              <a:t>Fingers 8-12’</a:t>
            </a:r>
          </a:p>
          <a:p>
            <a:endParaRPr lang="en-US" dirty="0"/>
          </a:p>
          <a:p>
            <a:r>
              <a:rPr lang="en-US" dirty="0"/>
              <a:t>~</a:t>
            </a:r>
            <a:r>
              <a:rPr lang="en-US" dirty="0" smtClean="0"/>
              <a:t>85,375 </a:t>
            </a:r>
            <a:r>
              <a:rPr lang="en-US" dirty="0"/>
              <a:t>sf of deck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DD442-FEDB-48E8-978A-82B98B9792C5}"/>
              </a:ext>
            </a:extLst>
          </p:cNvPr>
          <p:cNvGrpSpPr/>
          <p:nvPr/>
        </p:nvGrpSpPr>
        <p:grpSpPr>
          <a:xfrm>
            <a:off x="5349240" y="76209"/>
            <a:ext cx="7223760" cy="6705581"/>
            <a:chOff x="4099560" y="96503"/>
            <a:chExt cx="7223760" cy="6705581"/>
          </a:xfrm>
        </p:grpSpPr>
        <p:pic>
          <p:nvPicPr>
            <p:cNvPr id="5" name="Picture 4" descr="A circuit board&#10;&#10;Description automatically generated">
              <a:extLst>
                <a:ext uri="{FF2B5EF4-FFF2-40B4-BE49-F238E27FC236}">
                  <a16:creationId xmlns:a16="http://schemas.microsoft.com/office/drawing/2014/main" id="{BA4ACDA6-4A5B-4F6B-A063-F557AA922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83" t="827" r="10821" b="8379"/>
            <a:stretch/>
          </p:blipFill>
          <p:spPr>
            <a:xfrm>
              <a:off x="4130040" y="96503"/>
              <a:ext cx="7193280" cy="670558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7609C2-C2B4-4AAE-A0D7-0018DF868511}"/>
                </a:ext>
              </a:extLst>
            </p:cNvPr>
            <p:cNvSpPr txBox="1"/>
            <p:nvPr/>
          </p:nvSpPr>
          <p:spPr>
            <a:xfrm>
              <a:off x="4787709" y="865624"/>
              <a:ext cx="1463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Palm Way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514E22-721B-4DA0-A91D-7862DEA235B5}"/>
                </a:ext>
              </a:extLst>
            </p:cNvPr>
            <p:cNvSpPr txBox="1"/>
            <p:nvPr/>
          </p:nvSpPr>
          <p:spPr>
            <a:xfrm>
              <a:off x="4300029" y="1865646"/>
              <a:ext cx="1463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Brazilian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98E916-BBFF-4E39-AE07-00BA44B68AF3}"/>
                </a:ext>
              </a:extLst>
            </p:cNvPr>
            <p:cNvSpPr txBox="1"/>
            <p:nvPr/>
          </p:nvSpPr>
          <p:spPr>
            <a:xfrm>
              <a:off x="4099560" y="3716239"/>
              <a:ext cx="1463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Australian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583B3E-81DE-4300-B8C5-45B42938BDA6}"/>
                </a:ext>
              </a:extLst>
            </p:cNvPr>
            <p:cNvSpPr txBox="1"/>
            <p:nvPr/>
          </p:nvSpPr>
          <p:spPr>
            <a:xfrm>
              <a:off x="4099560" y="5566832"/>
              <a:ext cx="1463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Peruvian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391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B0B-F404-40B5-9CBC-3B40EC23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Floating Docks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38BDA-84BE-46DC-A7C1-F44B0C84A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Steel sheet pile with coal tar epoxy and HDPE sleeves</a:t>
            </a:r>
          </a:p>
          <a:p>
            <a:pPr lvl="1"/>
            <a:r>
              <a:rPr lang="en-US" dirty="0"/>
              <a:t>Sizing and location of piles to be determined by dock manufacturer to meet performance criteria</a:t>
            </a:r>
          </a:p>
          <a:p>
            <a:pPr lvl="2"/>
            <a:r>
              <a:rPr lang="en-US" dirty="0"/>
              <a:t>24” steel piles preferred but not absolute requirement</a:t>
            </a:r>
          </a:p>
          <a:p>
            <a:pPr lvl="2"/>
            <a:r>
              <a:rPr lang="en-US" dirty="0"/>
              <a:t>Chain and anchor system prohibited</a:t>
            </a:r>
          </a:p>
          <a:p>
            <a:pPr lvl="2"/>
            <a:r>
              <a:rPr lang="en-US" dirty="0"/>
              <a:t>Geotechnical report will be provided</a:t>
            </a:r>
          </a:p>
          <a:p>
            <a:r>
              <a:rPr lang="en-GB" dirty="0"/>
              <a:t>Town will direct purchase docks and piles from your </a:t>
            </a:r>
            <a:r>
              <a:rPr lang="en-GB"/>
              <a:t>selected manufacturer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0594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F3E1B-28BF-4D5E-AEF3-D71879834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Floating Docks	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469AE-5C31-47C2-B63B-EA493F9EA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  <a:p>
            <a:pPr lvl="1"/>
            <a:r>
              <a:rPr lang="en-US" dirty="0"/>
              <a:t>Contractor will provide and install all utilities within project limits</a:t>
            </a:r>
          </a:p>
          <a:p>
            <a:pPr lvl="1"/>
            <a:r>
              <a:rPr lang="en-US" dirty="0"/>
              <a:t>Electrical</a:t>
            </a:r>
          </a:p>
          <a:p>
            <a:pPr lvl="2"/>
            <a:r>
              <a:rPr lang="en-US" dirty="0"/>
              <a:t>Combination of 208V, 240V and 480V</a:t>
            </a:r>
          </a:p>
          <a:p>
            <a:pPr lvl="2"/>
            <a:r>
              <a:rPr lang="en-US" dirty="0"/>
              <a:t>Upland transformers will be provided by FPL</a:t>
            </a:r>
          </a:p>
          <a:p>
            <a:pPr lvl="2"/>
            <a:r>
              <a:rPr lang="en-US" dirty="0"/>
              <a:t>Electrical panels will be on docks</a:t>
            </a:r>
          </a:p>
          <a:p>
            <a:pPr lvl="2"/>
            <a:r>
              <a:rPr lang="en-US" dirty="0"/>
              <a:t>Power pedestals will provide a variety of power options</a:t>
            </a:r>
          </a:p>
          <a:p>
            <a:pPr lvl="2"/>
            <a:r>
              <a:rPr lang="en-US" dirty="0"/>
              <a:t>Power Pedestals to provide individual and wireless feed of consumption to Dock Master’s office</a:t>
            </a:r>
          </a:p>
          <a:p>
            <a:pPr lvl="1"/>
            <a:r>
              <a:rPr lang="en-US" dirty="0"/>
              <a:t>Water, Sewer, Fire</a:t>
            </a:r>
          </a:p>
          <a:p>
            <a:pPr lvl="2"/>
            <a:r>
              <a:rPr lang="en-US" dirty="0"/>
              <a:t>Will require new lift station for sanitary hook-up</a:t>
            </a:r>
          </a:p>
          <a:p>
            <a:pPr lvl="2"/>
            <a:r>
              <a:rPr lang="en-US" dirty="0"/>
              <a:t>New lines extending to Palm Way Dock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536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2CC8-3ADC-4BE8-84C5-1C4E79FF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Floating Docks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1F7BC-F77E-4FF6-B0F1-F79E0EEC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Gangways</a:t>
            </a:r>
          </a:p>
          <a:p>
            <a:pPr lvl="1"/>
            <a:r>
              <a:rPr lang="en-US" dirty="0"/>
              <a:t>8’ wide, 52.5’ long</a:t>
            </a:r>
          </a:p>
          <a:p>
            <a:pPr lvl="1"/>
            <a:r>
              <a:rPr lang="en-US" dirty="0"/>
              <a:t>Handrails shall be lighted</a:t>
            </a:r>
          </a:p>
          <a:p>
            <a:r>
              <a:rPr lang="en-US" dirty="0"/>
              <a:t>Security gates</a:t>
            </a:r>
          </a:p>
          <a:p>
            <a:pPr lvl="1"/>
            <a:r>
              <a:rPr lang="en-US" dirty="0"/>
              <a:t>Contractor to manufacture and install</a:t>
            </a:r>
          </a:p>
          <a:p>
            <a:pPr lvl="1"/>
            <a:r>
              <a:rPr lang="en-US" dirty="0"/>
              <a:t>Cell phone operated application</a:t>
            </a:r>
          </a:p>
          <a:p>
            <a:pPr lvl="1"/>
            <a:r>
              <a:rPr lang="en-US" dirty="0"/>
              <a:t>Ability for Dock Master to control access</a:t>
            </a:r>
          </a:p>
          <a:p>
            <a:r>
              <a:rPr lang="en-US" dirty="0"/>
              <a:t>Wi-Fi</a:t>
            </a:r>
          </a:p>
          <a:p>
            <a:pPr lvl="1"/>
            <a:r>
              <a:rPr lang="en-GB" dirty="0"/>
              <a:t>Contractor shall install wi-fi throughout the marina</a:t>
            </a:r>
          </a:p>
          <a:p>
            <a:pPr lvl="1"/>
            <a:r>
              <a:rPr lang="en-GB" dirty="0"/>
              <a:t>Existing wi-fi equipment can be salvaged and re-used</a:t>
            </a:r>
          </a:p>
        </p:txBody>
      </p:sp>
    </p:spTree>
    <p:extLst>
      <p:ext uri="{BB962C8B-B14F-4D97-AF65-F5344CB8AC3E}">
        <p14:creationId xmlns:p14="http://schemas.microsoft.com/office/powerpoint/2010/main" val="246483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2CC8-3ADC-4BE8-84C5-1C4E79FF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Floating Docks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1F7BC-F77E-4FF6-B0F1-F79E0EEC6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54479"/>
            <a:ext cx="11658600" cy="5181601"/>
          </a:xfrm>
        </p:spPr>
        <p:txBody>
          <a:bodyPr>
            <a:normAutofit/>
          </a:bodyPr>
          <a:lstStyle/>
          <a:p>
            <a:r>
              <a:rPr lang="en-US" dirty="0"/>
              <a:t>Security Cameras</a:t>
            </a:r>
          </a:p>
          <a:p>
            <a:pPr lvl="1"/>
            <a:r>
              <a:rPr lang="en-US" dirty="0"/>
              <a:t>Security cameras shall be provided and installed throughout the marina</a:t>
            </a:r>
          </a:p>
          <a:p>
            <a:pPr lvl="1"/>
            <a:r>
              <a:rPr lang="en-GB" dirty="0"/>
              <a:t>Connection to the Dock Master’s office and Police</a:t>
            </a:r>
          </a:p>
          <a:p>
            <a:endParaRPr lang="en-GB" dirty="0"/>
          </a:p>
          <a:p>
            <a:r>
              <a:rPr lang="en-GB" dirty="0"/>
              <a:t>Remove and reinstall Police Dock boat lift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Install gangway abutments</a:t>
            </a:r>
          </a:p>
          <a:p>
            <a:pPr lvl="1"/>
            <a:r>
              <a:rPr lang="en-GB" dirty="0"/>
              <a:t>Palm Way and Peruvian</a:t>
            </a:r>
          </a:p>
          <a:p>
            <a:pPr lvl="1"/>
            <a:r>
              <a:rPr lang="en-GB" dirty="0"/>
              <a:t>Brazilian and Australian abutments part of building </a:t>
            </a:r>
            <a:r>
              <a:rPr lang="en-GB" dirty="0" err="1"/>
              <a:t>padpad</a:t>
            </a:r>
            <a:endParaRPr lang="en-GB" dirty="0"/>
          </a:p>
        </p:txBody>
      </p:sp>
      <p:pic>
        <p:nvPicPr>
          <p:cNvPr id="5" name="Picture 4" descr="A boat in the water&#10;&#10;Description automatically generated">
            <a:extLst>
              <a:ext uri="{FF2B5EF4-FFF2-40B4-BE49-F238E27FC236}">
                <a16:creationId xmlns:a16="http://schemas.microsoft.com/office/drawing/2014/main" id="{FF5CB9B8-2996-4F0E-B62B-2C3D092FC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19949" r="2296" b="34410"/>
          <a:stretch/>
        </p:blipFill>
        <p:spPr>
          <a:xfrm>
            <a:off x="8176846" y="2929596"/>
            <a:ext cx="4396154" cy="31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66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346D2-5A31-4EC9-8410-1F86AF2F4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Bulkhead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27931-3F19-4CE2-B0CD-C6FD52F39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 a new bulkhead in front of the existing bulkhead</a:t>
            </a:r>
          </a:p>
          <a:p>
            <a:pPr lvl="1"/>
            <a:r>
              <a:rPr lang="en-US" dirty="0"/>
              <a:t>1,536 feet long</a:t>
            </a:r>
          </a:p>
          <a:p>
            <a:pPr lvl="1"/>
            <a:r>
              <a:rPr lang="en-US" dirty="0"/>
              <a:t>2’ higher than existing cap</a:t>
            </a:r>
          </a:p>
          <a:p>
            <a:pPr lvl="1"/>
            <a:r>
              <a:rPr lang="en-US" dirty="0"/>
              <a:t>Cantilever, steel sheet pile with concrete cap</a:t>
            </a:r>
          </a:p>
          <a:p>
            <a:pPr lvl="1"/>
            <a:r>
              <a:rPr lang="en-US" dirty="0"/>
              <a:t>Town can direct purchase sheet pile</a:t>
            </a:r>
          </a:p>
          <a:p>
            <a:endParaRPr lang="en-US" dirty="0"/>
          </a:p>
          <a:p>
            <a:r>
              <a:rPr lang="en-US" dirty="0"/>
              <a:t>Trim the cap on the existing bulkhead 6” below existing grade</a:t>
            </a:r>
          </a:p>
          <a:p>
            <a:endParaRPr lang="en-US" dirty="0"/>
          </a:p>
          <a:p>
            <a:r>
              <a:rPr lang="en-US" dirty="0"/>
              <a:t>There are two existing pump stations with discharge pipes</a:t>
            </a:r>
          </a:p>
          <a:p>
            <a:pPr lvl="1"/>
            <a:r>
              <a:rPr lang="en-US" dirty="0"/>
              <a:t>Uncouple and extend the discharge pipes through the new bulkhead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106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19E9F-8DDB-42A5-A3E0-DD72023E5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63654-6DB9-45D7-9D81-7A44EC6E5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Reinstall concrete pads for the two over water buildings</a:t>
            </a:r>
          </a:p>
          <a:p>
            <a:pPr lvl="1"/>
            <a:r>
              <a:rPr lang="en-US" dirty="0"/>
              <a:t>Brazilian and Australian</a:t>
            </a:r>
          </a:p>
          <a:p>
            <a:pPr lvl="1"/>
            <a:r>
              <a:rPr lang="en-US" dirty="0"/>
              <a:t>Slightly different location than present for Brazilian and Australian</a:t>
            </a:r>
          </a:p>
          <a:p>
            <a:pPr lvl="1"/>
            <a:r>
              <a:rPr lang="en-US" dirty="0"/>
              <a:t>Concrete pre-stressed piles</a:t>
            </a:r>
          </a:p>
          <a:p>
            <a:pPr lvl="1"/>
            <a:r>
              <a:rPr lang="en-US" dirty="0"/>
              <a:t>Poured in place concrete pad</a:t>
            </a:r>
          </a:p>
          <a:p>
            <a:pPr lvl="1"/>
            <a:endParaRPr lang="en-US" dirty="0"/>
          </a:p>
          <a:p>
            <a:r>
              <a:rPr lang="en-US" dirty="0"/>
              <a:t>Construct three buildings</a:t>
            </a:r>
          </a:p>
          <a:p>
            <a:pPr lvl="1"/>
            <a:r>
              <a:rPr lang="en-US" dirty="0"/>
              <a:t>Brazilian building – 2 story, 528 sf base floor (1,056 total)</a:t>
            </a:r>
          </a:p>
          <a:p>
            <a:pPr lvl="1"/>
            <a:r>
              <a:rPr lang="en-US" dirty="0"/>
              <a:t>Australian building – 1 story, 640 sf</a:t>
            </a:r>
          </a:p>
          <a:p>
            <a:pPr lvl="1"/>
            <a:r>
              <a:rPr lang="en-US" dirty="0"/>
              <a:t>Peruvian building – 1 story, 243 sf enclosed, 174 sf open covered space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635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73ECA-B778-41BE-B690-4AEF8E7D7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89D19-07EC-4E58-8246-D0468F013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Objective is to engage qualified firms to propose for this project</a:t>
            </a:r>
          </a:p>
          <a:p>
            <a:r>
              <a:rPr lang="en-US" dirty="0"/>
              <a:t>Cone of Silence </a:t>
            </a:r>
          </a:p>
          <a:p>
            <a:r>
              <a:rPr lang="en-US" dirty="0"/>
              <a:t>Proposal Format and Selection Process </a:t>
            </a:r>
          </a:p>
          <a:p>
            <a:r>
              <a:rPr lang="en-US" dirty="0"/>
              <a:t>Estimated Schedule</a:t>
            </a:r>
          </a:p>
          <a:p>
            <a:r>
              <a:rPr lang="en-US" dirty="0"/>
              <a:t>Project Elements</a:t>
            </a:r>
          </a:p>
          <a:p>
            <a:pPr lvl="1"/>
            <a:r>
              <a:rPr lang="en-US" dirty="0"/>
              <a:t>Dredging &amp; Disposal</a:t>
            </a:r>
          </a:p>
          <a:p>
            <a:pPr lvl="1"/>
            <a:r>
              <a:rPr lang="en-US" dirty="0"/>
              <a:t>Demolition</a:t>
            </a:r>
          </a:p>
          <a:p>
            <a:pPr lvl="1"/>
            <a:r>
              <a:rPr lang="en-US" dirty="0"/>
              <a:t>Floating Docks</a:t>
            </a:r>
          </a:p>
          <a:p>
            <a:pPr lvl="1"/>
            <a:r>
              <a:rPr lang="en-US" dirty="0"/>
              <a:t>Bulkhead</a:t>
            </a:r>
          </a:p>
          <a:p>
            <a:pPr lvl="1"/>
            <a:r>
              <a:rPr lang="en-US" dirty="0"/>
              <a:t>Buildings</a:t>
            </a:r>
          </a:p>
          <a:p>
            <a:pPr lvl="1"/>
            <a:r>
              <a:rPr lang="en-US" dirty="0"/>
              <a:t>Upland</a:t>
            </a:r>
          </a:p>
          <a:p>
            <a:pPr marL="435437" lvl="1" indent="0">
              <a:buNone/>
            </a:pPr>
            <a:endParaRPr lang="en-US" dirty="0"/>
          </a:p>
          <a:p>
            <a:pPr marL="435437" lvl="1" indent="0">
              <a:buNone/>
            </a:pPr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473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E4457-399F-4C5E-B006-9724C38D5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33DAA-C78A-4CBF-9365-58E92376F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Brazilian Building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DF3AC-4F32-4B26-8633-72011632A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052" y="167605"/>
            <a:ext cx="6597948" cy="4241653"/>
          </a:xfrm>
          <a:prstGeom prst="rect">
            <a:avLst/>
          </a:prstGeom>
          <a:ln w="25400">
            <a:solidFill>
              <a:srgbClr val="2355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5578E2-13FE-4242-9854-19F5CC15A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743200"/>
            <a:ext cx="5060652" cy="3960618"/>
          </a:xfrm>
          <a:prstGeom prst="rect">
            <a:avLst/>
          </a:prstGeom>
          <a:ln w="25400">
            <a:solidFill>
              <a:srgbClr val="2355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241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E4457-399F-4C5E-B006-9724C38D5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33DAA-C78A-4CBF-9365-58E92376F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Australian Building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D8BEFE-0A97-4FD4-B5DE-5F08C737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804" y="154182"/>
            <a:ext cx="6220196" cy="3716778"/>
          </a:xfrm>
          <a:prstGeom prst="rect">
            <a:avLst/>
          </a:prstGeom>
          <a:ln w="25400">
            <a:solidFill>
              <a:srgbClr val="2355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3C09CB-3E16-4376-8A45-DB52C6680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66" y="2829364"/>
            <a:ext cx="6148147" cy="3874454"/>
          </a:xfrm>
          <a:prstGeom prst="rect">
            <a:avLst/>
          </a:prstGeom>
          <a:ln w="25400">
            <a:solidFill>
              <a:srgbClr val="2355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377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E4457-399F-4C5E-B006-9724C38D5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33DAA-C78A-4CBF-9365-58E92376F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Peruvian Building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D9CAE-E6BD-4F18-8AD7-7EEDDD38C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813225"/>
            <a:ext cx="6855402" cy="3903262"/>
          </a:xfrm>
          <a:prstGeom prst="rect">
            <a:avLst/>
          </a:prstGeom>
          <a:ln w="25400">
            <a:solidFill>
              <a:srgbClr val="2355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FB2D7F-4BFB-465A-891A-2379FD3FD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230" y="195288"/>
            <a:ext cx="6249770" cy="3760126"/>
          </a:xfrm>
          <a:prstGeom prst="rect">
            <a:avLst/>
          </a:prstGeom>
          <a:ln w="25400">
            <a:solidFill>
              <a:srgbClr val="2355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986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A5316-236A-45A6-A7AB-8C3B8419E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Upland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D65E3-156D-43E5-9EEB-5DA37542E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existing ramps from Lake Trail to the docks</a:t>
            </a:r>
          </a:p>
          <a:p>
            <a:r>
              <a:rPr lang="en-US" dirty="0"/>
              <a:t>Install new ramps</a:t>
            </a:r>
          </a:p>
          <a:p>
            <a:pPr lvl="1"/>
            <a:r>
              <a:rPr lang="en-GB" dirty="0"/>
              <a:t>ADA compliant ramp and retaining walls</a:t>
            </a:r>
          </a:p>
          <a:p>
            <a:pPr lvl="1"/>
            <a:endParaRPr lang="en-GB" dirty="0"/>
          </a:p>
          <a:p>
            <a:r>
              <a:rPr lang="en-GB" dirty="0"/>
              <a:t>Landscape around parking lots, buildings, upland equipment and along bulkhead</a:t>
            </a:r>
          </a:p>
          <a:p>
            <a:pPr lvl="1"/>
            <a:r>
              <a:rPr lang="en-GB" dirty="0"/>
              <a:t>Will require removal of existing vegetation</a:t>
            </a:r>
          </a:p>
          <a:p>
            <a:r>
              <a:rPr lang="en-GB" dirty="0"/>
              <a:t>Revise existing irrigation system</a:t>
            </a:r>
          </a:p>
        </p:txBody>
      </p:sp>
    </p:spTree>
    <p:extLst>
      <p:ext uri="{BB962C8B-B14F-4D97-AF65-F5344CB8AC3E}">
        <p14:creationId xmlns:p14="http://schemas.microsoft.com/office/powerpoint/2010/main" val="2333612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CFE5F-317B-448C-93C2-0B8ACE503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Upland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5B623-DAAD-45D3-BF1E-37324B663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Determination, permitting and connection of utilities</a:t>
            </a:r>
          </a:p>
          <a:p>
            <a:endParaRPr lang="en-US" dirty="0"/>
          </a:p>
          <a:p>
            <a:r>
              <a:rPr lang="en-US" dirty="0"/>
              <a:t>Parking Lot</a:t>
            </a:r>
          </a:p>
          <a:p>
            <a:pPr lvl="1"/>
            <a:r>
              <a:rPr lang="en-US" dirty="0"/>
              <a:t>Mill and resurface three parking lots</a:t>
            </a:r>
          </a:p>
          <a:p>
            <a:pPr lvl="1"/>
            <a:r>
              <a:rPr lang="en-US" dirty="0"/>
              <a:t>Restripe</a:t>
            </a:r>
          </a:p>
          <a:p>
            <a:pPr lvl="1"/>
            <a:endParaRPr lang="en-US" dirty="0"/>
          </a:p>
          <a:p>
            <a:r>
              <a:rPr lang="en-US" dirty="0"/>
              <a:t>Two new cross-walks along South Lake Drive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0564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2A243F-2B10-42B0-A947-38C40F980F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0"/>
          <a:stretch/>
        </p:blipFill>
        <p:spPr>
          <a:xfrm>
            <a:off x="5241475" y="3608386"/>
            <a:ext cx="3276732" cy="3063958"/>
          </a:xfrm>
          <a:prstGeom prst="rect">
            <a:avLst/>
          </a:prstGeom>
          <a:ln w="25400">
            <a:solidFill>
              <a:srgbClr val="2355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BCEC57-1496-436B-B201-91D91E694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760"/>
            <a:ext cx="11658600" cy="1097280"/>
          </a:xfrm>
        </p:spPr>
        <p:txBody>
          <a:bodyPr/>
          <a:lstStyle/>
          <a:p>
            <a:r>
              <a:rPr lang="en-US"/>
              <a:t>Upland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2BD7E-6E7D-487E-8C73-ABC1CBFF1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54479"/>
            <a:ext cx="7854043" cy="4801871"/>
          </a:xfrm>
        </p:spPr>
        <p:txBody>
          <a:bodyPr/>
          <a:lstStyle/>
          <a:p>
            <a:r>
              <a:rPr lang="en-US" dirty="0"/>
              <a:t>Trash Collection Area</a:t>
            </a:r>
          </a:p>
          <a:p>
            <a:pPr lvl="1"/>
            <a:r>
              <a:rPr lang="en-US" dirty="0"/>
              <a:t>Remove existing waste oil storage area</a:t>
            </a:r>
          </a:p>
          <a:p>
            <a:pPr lvl="1"/>
            <a:r>
              <a:rPr lang="en-US" dirty="0"/>
              <a:t>Relocate light poles</a:t>
            </a:r>
          </a:p>
          <a:p>
            <a:pPr lvl="1"/>
            <a:r>
              <a:rPr lang="en-US" dirty="0"/>
              <a:t>Install reinforced concrete pad for trash compactor </a:t>
            </a:r>
          </a:p>
          <a:p>
            <a:pPr lvl="1"/>
            <a:r>
              <a:rPr lang="en-US" dirty="0"/>
              <a:t>Install perimeter landscape fence around trash collection area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84114C-51B1-4AD5-A1C2-ABA3EA8EC7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1841" y="1463040"/>
            <a:ext cx="3926205" cy="5234940"/>
          </a:xfrm>
          <a:prstGeom prst="rect">
            <a:avLst/>
          </a:prstGeom>
          <a:ln w="25400">
            <a:solidFill>
              <a:srgbClr val="2355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618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94928-723D-4A85-ACEA-3466EF01D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B1C13-16EC-40EB-824D-63105E2DC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662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9804-67F6-450D-87C1-3ECC354BE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DF032-CB79-433B-A00B-384BECDB0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Proposers will be required to submit electronically through our E-bidding platform, </a:t>
            </a:r>
            <a:r>
              <a:rPr lang="en-GB" dirty="0" err="1"/>
              <a:t>Negometrix</a:t>
            </a:r>
            <a:r>
              <a:rPr lang="en-GB" dirty="0"/>
              <a:t> as well as submit a paper proposal. The Town will require ten (10) copies of paper submissions. </a:t>
            </a:r>
          </a:p>
        </p:txBody>
      </p:sp>
    </p:spTree>
    <p:extLst>
      <p:ext uri="{BB962C8B-B14F-4D97-AF65-F5344CB8AC3E}">
        <p14:creationId xmlns:p14="http://schemas.microsoft.com/office/powerpoint/2010/main" val="4230647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D98D7-66B5-47BE-B990-5D2BC7DA7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Format and Selection Process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A7173-AB67-4642-B195-9375C2DA5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Request for Proposal (qualifications and cost-based selection)</a:t>
            </a:r>
          </a:p>
          <a:p>
            <a:pPr lvl="1"/>
            <a:r>
              <a:rPr lang="en-US" dirty="0"/>
              <a:t>Cost as a component </a:t>
            </a:r>
          </a:p>
          <a:p>
            <a:pPr lvl="1"/>
            <a:r>
              <a:rPr lang="en-US" dirty="0"/>
              <a:t>Evaluation of team, capabilities and experience</a:t>
            </a:r>
          </a:p>
          <a:p>
            <a:pPr lvl="1"/>
            <a:r>
              <a:rPr lang="en-US" dirty="0"/>
              <a:t>Work Plan and Equipment </a:t>
            </a:r>
          </a:p>
          <a:p>
            <a:pPr lvl="1"/>
            <a:r>
              <a:rPr lang="en-US" dirty="0"/>
              <a:t>Schedule</a:t>
            </a:r>
          </a:p>
          <a:p>
            <a:pPr lvl="1"/>
            <a:r>
              <a:rPr lang="en-US" dirty="0"/>
              <a:t>And other factors that will be determined as solicitation is prepared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797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FE14AC-1570-42F2-9316-F95AF8F9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Schedule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425C0EB-37B5-486B-8243-666B2F1A8D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75658" y="1397001"/>
          <a:ext cx="11103429" cy="3178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2800">
                  <a:extLst>
                    <a:ext uri="{9D8B030D-6E8A-4147-A177-3AD203B41FA5}">
                      <a16:colId xmlns:a16="http://schemas.microsoft.com/office/drawing/2014/main" val="1589352893"/>
                    </a:ext>
                  </a:extLst>
                </a:gridCol>
                <a:gridCol w="2949750">
                  <a:extLst>
                    <a:ext uri="{9D8B030D-6E8A-4147-A177-3AD203B41FA5}">
                      <a16:colId xmlns:a16="http://schemas.microsoft.com/office/drawing/2014/main" val="2972747195"/>
                    </a:ext>
                  </a:extLst>
                </a:gridCol>
                <a:gridCol w="2260879">
                  <a:extLst>
                    <a:ext uri="{9D8B030D-6E8A-4147-A177-3AD203B41FA5}">
                      <a16:colId xmlns:a16="http://schemas.microsoft.com/office/drawing/2014/main" val="1850526262"/>
                    </a:ext>
                  </a:extLst>
                </a:gridCol>
              </a:tblGrid>
              <a:tr h="353181">
                <a:tc>
                  <a:txBody>
                    <a:bodyPr/>
                    <a:lstStyle/>
                    <a:p>
                      <a:r>
                        <a:rPr lang="en-US" sz="1700" dirty="0"/>
                        <a:t>Item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Start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End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val="3552458649"/>
                  </a:ext>
                </a:extLst>
              </a:tr>
              <a:tr h="353181">
                <a:tc>
                  <a:txBody>
                    <a:bodyPr/>
                    <a:lstStyle/>
                    <a:p>
                      <a:r>
                        <a:rPr lang="en-US" sz="1700" dirty="0"/>
                        <a:t>Workshop with Contractors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August 15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endParaRPr lang="en-GB" sz="1700" dirty="0"/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val="3984453552"/>
                  </a:ext>
                </a:extLst>
              </a:tr>
              <a:tr h="353181">
                <a:tc>
                  <a:txBody>
                    <a:bodyPr/>
                    <a:lstStyle/>
                    <a:p>
                      <a:r>
                        <a:rPr lang="en-US" sz="1700" dirty="0"/>
                        <a:t>Advertisement Period (issue RFP)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September</a:t>
                      </a:r>
                      <a:r>
                        <a:rPr lang="en-US" sz="1700" baseline="0" dirty="0"/>
                        <a:t> 4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December 2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val="1250798301"/>
                  </a:ext>
                </a:extLst>
              </a:tr>
              <a:tr h="353181">
                <a:tc>
                  <a:txBody>
                    <a:bodyPr/>
                    <a:lstStyle/>
                    <a:p>
                      <a:r>
                        <a:rPr lang="en-US" sz="1700" dirty="0"/>
                        <a:t>Pre-Proposal Meeting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September 25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endParaRPr lang="en-GB" sz="1700" dirty="0"/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val="653123142"/>
                  </a:ext>
                </a:extLst>
              </a:tr>
              <a:tr h="353181">
                <a:tc>
                  <a:txBody>
                    <a:bodyPr/>
                    <a:lstStyle/>
                    <a:p>
                      <a:r>
                        <a:rPr lang="en-US" sz="1700" dirty="0"/>
                        <a:t>Selection Process 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December 3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January 13, 2020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val="1447342062"/>
                  </a:ext>
                </a:extLst>
              </a:tr>
              <a:tr h="353181">
                <a:tc>
                  <a:txBody>
                    <a:bodyPr/>
                    <a:lstStyle/>
                    <a:p>
                      <a:r>
                        <a:rPr lang="en-US" sz="1700" dirty="0"/>
                        <a:t>Negotiation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January 27, 2020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February 25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val="3324161390"/>
                  </a:ext>
                </a:extLst>
              </a:tr>
              <a:tr h="353181">
                <a:tc>
                  <a:txBody>
                    <a:bodyPr/>
                    <a:lstStyle/>
                    <a:p>
                      <a:r>
                        <a:rPr lang="en-US" sz="1700" dirty="0"/>
                        <a:t>Town Council Meeting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March 10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endParaRPr lang="en-GB" sz="1700" dirty="0"/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val="4283207045"/>
                  </a:ext>
                </a:extLst>
              </a:tr>
              <a:tr h="353181">
                <a:tc>
                  <a:txBody>
                    <a:bodyPr/>
                    <a:lstStyle/>
                    <a:p>
                      <a:r>
                        <a:rPr lang="en-US" sz="1700" dirty="0"/>
                        <a:t>Contract Award &amp; NTP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April 1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endParaRPr lang="en-GB" sz="1700" dirty="0"/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val="3615878345"/>
                  </a:ext>
                </a:extLst>
              </a:tr>
              <a:tr h="353181">
                <a:tc>
                  <a:txBody>
                    <a:bodyPr/>
                    <a:lstStyle/>
                    <a:p>
                      <a:r>
                        <a:rPr lang="en-US" sz="1700" dirty="0"/>
                        <a:t>Construction Start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May 1</a:t>
                      </a:r>
                      <a:endParaRPr lang="en-GB" sz="1700" dirty="0"/>
                    </a:p>
                  </a:txBody>
                  <a:tcPr marL="87086" marR="87086" marT="43543" marB="43543"/>
                </a:tc>
                <a:tc>
                  <a:txBody>
                    <a:bodyPr/>
                    <a:lstStyle/>
                    <a:p>
                      <a:pPr algn="ctr"/>
                      <a:endParaRPr lang="en-GB" sz="1700" dirty="0"/>
                    </a:p>
                  </a:txBody>
                  <a:tcPr marL="87086" marR="87086" marT="43543" marB="43543"/>
                </a:tc>
                <a:extLst>
                  <a:ext uri="{0D108BD9-81ED-4DB2-BD59-A6C34878D82A}">
                    <a16:rowId xmlns:a16="http://schemas.microsoft.com/office/drawing/2014/main" val="2784912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949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6C3BC-B74D-421C-AAAC-13937CC8E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Elements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87FED-FDFD-4143-A738-2922978F8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Dredging &amp; Disposal</a:t>
            </a:r>
          </a:p>
          <a:p>
            <a:r>
              <a:rPr lang="en-US" dirty="0"/>
              <a:t>Demolition</a:t>
            </a:r>
          </a:p>
          <a:p>
            <a:r>
              <a:rPr lang="en-US" dirty="0"/>
              <a:t>Floating Docks</a:t>
            </a:r>
          </a:p>
          <a:p>
            <a:r>
              <a:rPr lang="en-US" dirty="0"/>
              <a:t>Bulkhead</a:t>
            </a:r>
          </a:p>
          <a:p>
            <a:r>
              <a:rPr lang="en-US" dirty="0"/>
              <a:t>Upland</a:t>
            </a:r>
            <a:endParaRPr lang="en-GB" dirty="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0B227F1-9A63-4228-8A51-01119D231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42308" r="7420" b="20256"/>
          <a:stretch/>
        </p:blipFill>
        <p:spPr>
          <a:xfrm>
            <a:off x="4589585" y="1924884"/>
            <a:ext cx="7983415" cy="4662313"/>
          </a:xfrm>
          <a:prstGeom prst="rect">
            <a:avLst/>
          </a:prstGeom>
          <a:ln w="25400">
            <a:solidFill>
              <a:srgbClr val="2355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874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AC22-9B78-43C0-8AAA-2F510D0D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Dredging &amp; Disposal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BFA25-7837-42C4-9143-DF7BB13E7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54479"/>
            <a:ext cx="4719073" cy="4801871"/>
          </a:xfrm>
        </p:spPr>
        <p:txBody>
          <a:bodyPr/>
          <a:lstStyle/>
          <a:p>
            <a:r>
              <a:rPr lang="en-US" dirty="0"/>
              <a:t>90,500 cy</a:t>
            </a:r>
          </a:p>
          <a:p>
            <a:pPr lvl="1"/>
            <a:r>
              <a:rPr lang="en-US" dirty="0"/>
              <a:t>Variety of dredge depths</a:t>
            </a:r>
          </a:p>
          <a:p>
            <a:pPr lvl="2"/>
            <a:r>
              <a:rPr lang="en-US" dirty="0"/>
              <a:t>-10.4’ NAVD to -17.7’ NAVD</a:t>
            </a:r>
          </a:p>
          <a:p>
            <a:pPr lvl="1"/>
            <a:r>
              <a:rPr lang="en-US" dirty="0"/>
              <a:t>Mechanical excavation only</a:t>
            </a:r>
          </a:p>
          <a:p>
            <a:pPr lvl="1"/>
            <a:r>
              <a:rPr lang="en-US" dirty="0"/>
              <a:t>Mixture of rock and sand</a:t>
            </a:r>
          </a:p>
          <a:p>
            <a:pPr lvl="2"/>
            <a:r>
              <a:rPr lang="en-US" dirty="0"/>
              <a:t>~50-60% rock, 40-50% sand</a:t>
            </a:r>
          </a:p>
          <a:p>
            <a:pPr lvl="1"/>
            <a:r>
              <a:rPr lang="en-US" dirty="0"/>
              <a:t>We have probes and cores</a:t>
            </a:r>
          </a:p>
          <a:p>
            <a:pPr lvl="1"/>
            <a:r>
              <a:rPr lang="en-US" dirty="0"/>
              <a:t>Typical turbidity control </a:t>
            </a:r>
          </a:p>
          <a:p>
            <a:pPr lvl="2"/>
            <a:r>
              <a:rPr lang="en-US" dirty="0"/>
              <a:t>Permitted wood piles to hold the curtain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8DFCA5D-EB6B-4E18-9119-2759C404B0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t="2357" r="44888" b="17171"/>
          <a:stretch/>
        </p:blipFill>
        <p:spPr>
          <a:xfrm>
            <a:off x="5760720" y="137161"/>
            <a:ext cx="3021594" cy="6556217"/>
          </a:xfrm>
          <a:prstGeom prst="rect">
            <a:avLst/>
          </a:prstGeom>
          <a:ln w="25400">
            <a:solidFill>
              <a:srgbClr val="2355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B3569F84-A444-4B17-9060-624BC33277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t="2341" r="36169" b="17214"/>
          <a:stretch/>
        </p:blipFill>
        <p:spPr>
          <a:xfrm>
            <a:off x="8900496" y="141047"/>
            <a:ext cx="3705238" cy="6554099"/>
          </a:xfrm>
          <a:prstGeom prst="rect">
            <a:avLst/>
          </a:prstGeom>
          <a:ln w="25400">
            <a:solidFill>
              <a:srgbClr val="2355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265B94-4AEE-4369-B648-A1419D109606}"/>
              </a:ext>
            </a:extLst>
          </p:cNvPr>
          <p:cNvSpPr txBox="1"/>
          <p:nvPr/>
        </p:nvSpPr>
        <p:spPr>
          <a:xfrm>
            <a:off x="7169782" y="5822503"/>
            <a:ext cx="140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Existing Conditions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B98EAA-EABF-418B-831F-AB89C43B76F7}"/>
              </a:ext>
            </a:extLst>
          </p:cNvPr>
          <p:cNvSpPr txBox="1"/>
          <p:nvPr/>
        </p:nvSpPr>
        <p:spPr>
          <a:xfrm>
            <a:off x="10759441" y="5822503"/>
            <a:ext cx="140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Proposed Conditions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40217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98F4E-7EF6-4765-B82E-6D0959797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Dredging &amp; Disposal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41897-E9A7-4D7D-80BC-8E95D9A4E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Disposal will be northern end of Tarpon Cove</a:t>
            </a:r>
            <a:endParaRPr lang="en-GB" dirty="0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F0B66ED-4DF4-45F4-A412-4AB66E752A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2052" r="1387" b="52050"/>
          <a:stretch/>
        </p:blipFill>
        <p:spPr>
          <a:xfrm>
            <a:off x="769955" y="3042139"/>
            <a:ext cx="11887200" cy="3637280"/>
          </a:xfrm>
          <a:prstGeom prst="rect">
            <a:avLst/>
          </a:prstGeom>
          <a:ln w="25400">
            <a:solidFill>
              <a:srgbClr val="2355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BC7A05-924E-4488-AF1C-B81724289CA8}"/>
              </a:ext>
            </a:extLst>
          </p:cNvPr>
          <p:cNvCxnSpPr>
            <a:cxnSpLocks/>
          </p:cNvCxnSpPr>
          <p:nvPr/>
        </p:nvCxnSpPr>
        <p:spPr>
          <a:xfrm>
            <a:off x="4069080" y="4373880"/>
            <a:ext cx="2956560" cy="6096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22BFEF7-F34D-4B2C-9DE3-0F91899EFD86}"/>
              </a:ext>
            </a:extLst>
          </p:cNvPr>
          <p:cNvSpPr txBox="1"/>
          <p:nvPr/>
        </p:nvSpPr>
        <p:spPr>
          <a:xfrm>
            <a:off x="4960607" y="4761141"/>
            <a:ext cx="216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0.4 miles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1889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93A30-3ECC-4BF5-8C38-54F1A59A8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Demolition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0747A-8D4E-4D56-AFA8-E662256C3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Three buildings</a:t>
            </a:r>
          </a:p>
          <a:p>
            <a:pPr lvl="1"/>
            <a:r>
              <a:rPr lang="en-US" dirty="0"/>
              <a:t>Brazilian (one story, over water)</a:t>
            </a:r>
          </a:p>
          <a:p>
            <a:pPr lvl="1"/>
            <a:r>
              <a:rPr lang="en-US" dirty="0"/>
              <a:t>Australian (two story, over water)</a:t>
            </a:r>
          </a:p>
          <a:p>
            <a:pPr lvl="1"/>
            <a:r>
              <a:rPr lang="en-US" dirty="0"/>
              <a:t>Peruvian (one story, land based)</a:t>
            </a:r>
          </a:p>
          <a:p>
            <a:endParaRPr lang="en-US" dirty="0"/>
          </a:p>
          <a:p>
            <a:r>
              <a:rPr lang="en-US" dirty="0"/>
              <a:t>Building pads for over water structures</a:t>
            </a:r>
          </a:p>
          <a:p>
            <a:pPr lvl="1"/>
            <a:r>
              <a:rPr lang="en-US" dirty="0"/>
              <a:t>Concrete Pad</a:t>
            </a:r>
          </a:p>
          <a:p>
            <a:pPr lvl="1"/>
            <a:r>
              <a:rPr lang="en-US" dirty="0"/>
              <a:t>Concrete support beams</a:t>
            </a:r>
          </a:p>
          <a:p>
            <a:pPr lvl="1"/>
            <a:r>
              <a:rPr lang="en-US" dirty="0"/>
              <a:t>Concrete piles</a:t>
            </a:r>
          </a:p>
          <a:p>
            <a:endParaRPr lang="en-US" dirty="0"/>
          </a:p>
          <a:p>
            <a:r>
              <a:rPr lang="en-US" dirty="0"/>
              <a:t>Utility pier at north 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BE6D2-FB67-4F52-99E3-1CAE8543F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057" y="112770"/>
            <a:ext cx="3624943" cy="6600132"/>
          </a:xfrm>
          <a:prstGeom prst="rect">
            <a:avLst/>
          </a:prstGeom>
          <a:ln w="25400">
            <a:solidFill>
              <a:srgbClr val="2355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1126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aird Colours">
      <a:dk1>
        <a:srgbClr val="002436"/>
      </a:dk1>
      <a:lt1>
        <a:srgbClr val="F4F4F4"/>
      </a:lt1>
      <a:dk2>
        <a:srgbClr val="002436"/>
      </a:dk2>
      <a:lt2>
        <a:srgbClr val="F4F4F4"/>
      </a:lt2>
      <a:accent1>
        <a:srgbClr val="235577"/>
      </a:accent1>
      <a:accent2>
        <a:srgbClr val="235577"/>
      </a:accent2>
      <a:accent3>
        <a:srgbClr val="235577"/>
      </a:accent3>
      <a:accent4>
        <a:srgbClr val="235577"/>
      </a:accent4>
      <a:accent5>
        <a:srgbClr val="235577"/>
      </a:accent5>
      <a:accent6>
        <a:srgbClr val="23557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ird Colours">
    <a:dk1>
      <a:srgbClr val="002436"/>
    </a:dk1>
    <a:lt1>
      <a:srgbClr val="F4F4F4"/>
    </a:lt1>
    <a:dk2>
      <a:srgbClr val="002436"/>
    </a:dk2>
    <a:lt2>
      <a:srgbClr val="F4F4F4"/>
    </a:lt2>
    <a:accent1>
      <a:srgbClr val="235577"/>
    </a:accent1>
    <a:accent2>
      <a:srgbClr val="235577"/>
    </a:accent2>
    <a:accent3>
      <a:srgbClr val="235577"/>
    </a:accent3>
    <a:accent4>
      <a:srgbClr val="235577"/>
    </a:accent4>
    <a:accent5>
      <a:srgbClr val="235577"/>
    </a:accent5>
    <a:accent6>
      <a:srgbClr val="23557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32C75623B35A458B0E534839346A7A" ma:contentTypeVersion="4" ma:contentTypeDescription="Create a new document." ma:contentTypeScope="" ma:versionID="5633a919956bd137748913011244dd4f">
  <xsd:schema xmlns:xsd="http://www.w3.org/2001/XMLSchema" xmlns:xs="http://www.w3.org/2001/XMLSchema" xmlns:p="http://schemas.microsoft.com/office/2006/metadata/properties" xmlns:ns2="476a16a4-6033-4ae7-9d0c-0d1108d3531f" targetNamespace="http://schemas.microsoft.com/office/2006/metadata/properties" ma:root="true" ma:fieldsID="7b22b7a965d8d86eceb6396832f5f2e6" ns2:_="">
    <xsd:import namespace="476a16a4-6033-4ae7-9d0c-0d1108d353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a16a4-6033-4ae7-9d0c-0d1108d353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5C39F8-34C7-4B8E-A9FA-1F01A2B904B7}">
  <ds:schemaRefs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476a16a4-6033-4ae7-9d0c-0d1108d3531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D34CFAA-8C44-4B65-BA98-F90E5F910F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5BAE5F-41F8-400B-9B33-E1069186ED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6a16a4-6033-4ae7-9d0c-0d1108d353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36063</TotalTime>
  <Words>927</Words>
  <Application>Microsoft Office PowerPoint</Application>
  <PresentationFormat>Custom</PresentationFormat>
  <Paragraphs>215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Town Marina Project</vt:lpstr>
      <vt:lpstr>Meeting Outline</vt:lpstr>
      <vt:lpstr>Introduction</vt:lpstr>
      <vt:lpstr>Proposal Format and Selection Process</vt:lpstr>
      <vt:lpstr>Estimated Schedule</vt:lpstr>
      <vt:lpstr>Project Elements</vt:lpstr>
      <vt:lpstr>Dredging &amp; Disposal</vt:lpstr>
      <vt:lpstr>Dredging &amp; Disposal</vt:lpstr>
      <vt:lpstr>Building Demolition</vt:lpstr>
      <vt:lpstr>Dock Demolition</vt:lpstr>
      <vt:lpstr>Demolition</vt:lpstr>
      <vt:lpstr>Floating Docks</vt:lpstr>
      <vt:lpstr>Floating Docks</vt:lpstr>
      <vt:lpstr>Floating Docks</vt:lpstr>
      <vt:lpstr>Floating Docks </vt:lpstr>
      <vt:lpstr>Floating Docks</vt:lpstr>
      <vt:lpstr>Floating Docks</vt:lpstr>
      <vt:lpstr>Bulkhead</vt:lpstr>
      <vt:lpstr>Buildings</vt:lpstr>
      <vt:lpstr>Buildings</vt:lpstr>
      <vt:lpstr>Buildings</vt:lpstr>
      <vt:lpstr>Buildings</vt:lpstr>
      <vt:lpstr>Upland</vt:lpstr>
      <vt:lpstr>Upland</vt:lpstr>
      <vt:lpstr>Upland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hkaur</dc:creator>
  <cp:lastModifiedBy>Duke Basha</cp:lastModifiedBy>
  <cp:revision>643</cp:revision>
  <cp:lastPrinted>2019-02-22T13:01:27Z</cp:lastPrinted>
  <dcterms:created xsi:type="dcterms:W3CDTF">2016-07-20T14:22:26Z</dcterms:created>
  <dcterms:modified xsi:type="dcterms:W3CDTF">2019-08-15T17:49:05Z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0x0101008E32C75623B35A458B0E534839346A7A</vt:lpwstr>
  </property>
</Properties>
</file>